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08CA-2FF4-41E6-87D7-9981B97F9385}" type="datetimeFigureOut">
              <a:rPr lang="en-US" smtClean="0"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5789-886D-4B6D-93E5-4C177BBE5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08CA-2FF4-41E6-87D7-9981B97F9385}" type="datetimeFigureOut">
              <a:rPr lang="en-US" smtClean="0"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5789-886D-4B6D-93E5-4C177BBE5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52600"/>
            <a:ext cx="2057400" cy="437356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52600"/>
            <a:ext cx="6019800" cy="4373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08CA-2FF4-41E6-87D7-9981B97F9385}" type="datetimeFigureOut">
              <a:rPr lang="en-US" smtClean="0"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5789-886D-4B6D-93E5-4C177BBE5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08CA-2FF4-41E6-87D7-9981B97F9385}" type="datetimeFigureOut">
              <a:rPr lang="en-US" smtClean="0"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5789-886D-4B6D-93E5-4C177BBE5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08CA-2FF4-41E6-87D7-9981B97F9385}" type="datetimeFigureOut">
              <a:rPr lang="en-US" smtClean="0"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5789-886D-4B6D-93E5-4C177BBE5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038600" cy="4373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08CA-2FF4-41E6-87D7-9981B97F9385}" type="datetimeFigureOut">
              <a:rPr lang="en-US" smtClean="0"/>
              <a:t>2/28/2011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5789-886D-4B6D-93E5-4C177BBE5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599"/>
            <a:ext cx="4040188" cy="4222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52599"/>
            <a:ext cx="4041775" cy="4222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08CA-2FF4-41E6-87D7-9981B97F9385}" type="datetimeFigureOut">
              <a:rPr lang="en-US" smtClean="0"/>
              <a:t>2/28/2011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5789-886D-4B6D-93E5-4C177BBE5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08CA-2FF4-41E6-87D7-9981B97F9385}" type="datetimeFigureOut">
              <a:rPr lang="en-US" smtClean="0"/>
              <a:t>2/28/2011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5789-886D-4B6D-93E5-4C177BBE5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08CA-2FF4-41E6-87D7-9981B97F9385}" type="datetimeFigureOut">
              <a:rPr lang="en-US" smtClean="0"/>
              <a:t>2/28/2011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5789-886D-4B6D-93E5-4C177BBE5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3008313" cy="762000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752600"/>
            <a:ext cx="5111750" cy="4373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008313" cy="3611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08CA-2FF4-41E6-87D7-9981B97F9385}" type="datetimeFigureOut">
              <a:rPr lang="en-US" smtClean="0"/>
              <a:t>2/28/2011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5789-886D-4B6D-93E5-4C177BBE5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752599"/>
            <a:ext cx="5486400" cy="2974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F08CA-2FF4-41E6-87D7-9981B97F9385}" type="datetimeFigureOut">
              <a:rPr lang="en-US" smtClean="0"/>
              <a:t>2/28/2011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5789-886D-4B6D-93E5-4C177BBE56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19200" y="0"/>
            <a:ext cx="7924800" cy="17526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1905000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0" y="274638"/>
            <a:ext cx="7086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F08CA-2FF4-41E6-87D7-9981B97F9385}" type="datetimeFigureOut">
              <a:rPr lang="en-US" smtClean="0"/>
              <a:t>2/28/2011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A5789-886D-4B6D-93E5-4C177BBE56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>
              <a:lumMod val="9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stenaminute.com/c/cyber-bullying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stenaminute.com/c/cyber-bullying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stenaminute.com/c/cyber-bullying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istenaminute.com/c/cyber-bullying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listening?</a:t>
            </a:r>
          </a:p>
          <a:p>
            <a:endParaRPr lang="en-US" sz="1800" dirty="0" smtClean="0"/>
          </a:p>
          <a:p>
            <a:r>
              <a:rPr lang="en-US" sz="1800" dirty="0" err="1" smtClean="0"/>
              <a:t>Helgesen</a:t>
            </a:r>
            <a:r>
              <a:rPr lang="en-US" sz="1800" dirty="0" smtClean="0"/>
              <a:t>, M. &amp; Brown, S. (2007). </a:t>
            </a:r>
            <a:r>
              <a:rPr lang="en-US" sz="1800" i="1" dirty="0" smtClean="0"/>
              <a:t>Listening</a:t>
            </a:r>
            <a:r>
              <a:rPr lang="en-US" sz="1800" dirty="0" smtClean="0"/>
              <a:t> [w/CD</a:t>
            </a:r>
            <a:r>
              <a:rPr lang="en-US" sz="1800" dirty="0"/>
              <a:t>]</a:t>
            </a:r>
            <a:r>
              <a:rPr lang="en-US" sz="1800" dirty="0" smtClean="0"/>
              <a:t>. McGraw-Hill: New York.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Assessing Listening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</a:t>
            </a:r>
            <a:r>
              <a:rPr lang="en-US" dirty="0" smtClean="0"/>
              <a:t>ssessment</a:t>
            </a:r>
          </a:p>
          <a:p>
            <a:pPr lvl="1"/>
            <a:r>
              <a:rPr lang="en-US" dirty="0" smtClean="0"/>
              <a:t>Action and feedback on that action</a:t>
            </a:r>
          </a:p>
          <a:p>
            <a:pPr lvl="2"/>
            <a:r>
              <a:rPr lang="en-US" dirty="0" smtClean="0"/>
              <a:t>Types: self, peer, teacher, automated</a:t>
            </a:r>
          </a:p>
          <a:p>
            <a:r>
              <a:rPr lang="en-US" dirty="0" smtClean="0"/>
              <a:t>Formal assessment</a:t>
            </a:r>
            <a:r>
              <a:rPr lang="en-US" dirty="0" smtClean="0"/>
              <a:t> </a:t>
            </a:r>
            <a:r>
              <a:rPr lang="en-US" dirty="0" smtClean="0"/>
              <a:t>(testing)</a:t>
            </a:r>
          </a:p>
          <a:p>
            <a:pPr lvl="1"/>
            <a:r>
              <a:rPr lang="en-US" dirty="0" smtClean="0"/>
              <a:t>These are assessments that are planned and attempt to measure classroom learning</a:t>
            </a:r>
          </a:p>
          <a:p>
            <a:r>
              <a:rPr lang="en-US" dirty="0" smtClean="0"/>
              <a:t>Four key concepts</a:t>
            </a:r>
          </a:p>
          <a:p>
            <a:pPr lvl="1"/>
            <a:r>
              <a:rPr lang="en-US" dirty="0" smtClean="0"/>
              <a:t>Validity</a:t>
            </a:r>
          </a:p>
          <a:p>
            <a:pPr lvl="1"/>
            <a:r>
              <a:rPr lang="en-US" dirty="0" smtClean="0"/>
              <a:t>Reliability</a:t>
            </a:r>
          </a:p>
          <a:p>
            <a:pPr lvl="1"/>
            <a:r>
              <a:rPr lang="en-US" dirty="0" smtClean="0"/>
              <a:t>Practicality</a:t>
            </a:r>
          </a:p>
          <a:p>
            <a:pPr lvl="1"/>
            <a:r>
              <a:rPr lang="en-US" dirty="0" err="1" smtClean="0"/>
              <a:t>Washback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test measures what it intends to measure.</a:t>
            </a:r>
          </a:p>
          <a:p>
            <a:pPr lvl="1"/>
            <a:r>
              <a:rPr lang="en-US" dirty="0" smtClean="0"/>
              <a:t>This concept has many components, including: face and content validity </a:t>
            </a:r>
            <a:r>
              <a:rPr lang="en-US" sz="2000" dirty="0" smtClean="0"/>
              <a:t>(as well as predictive, concurrent, convergent, and </a:t>
            </a:r>
            <a:r>
              <a:rPr lang="en-US" sz="2000" dirty="0" err="1" smtClean="0"/>
              <a:t>discriminant</a:t>
            </a:r>
            <a:r>
              <a:rPr lang="en-US" sz="2000" dirty="0" smtClean="0"/>
              <a:t> validity)</a:t>
            </a:r>
            <a:endParaRPr lang="en-US" dirty="0" smtClean="0"/>
          </a:p>
          <a:p>
            <a:pPr lvl="1"/>
            <a:r>
              <a:rPr lang="en-US" dirty="0" smtClean="0"/>
              <a:t>The important thing to remember for your class is that your test should measure classroom learning, not writing, presentation skills, conversational skills, and so forth.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Reliability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test outcomes should be consistent</a:t>
            </a:r>
          </a:p>
          <a:p>
            <a:pPr lvl="1"/>
            <a:r>
              <a:rPr lang="en-US" dirty="0" smtClean="0"/>
              <a:t>Similar scores for similar performances.</a:t>
            </a:r>
          </a:p>
          <a:p>
            <a:pPr lvl="2"/>
            <a:r>
              <a:rPr lang="en-US" dirty="0" smtClean="0"/>
              <a:t>Example of scores from the first performances should be similarly scored as those from the last performances.</a:t>
            </a:r>
          </a:p>
          <a:p>
            <a:r>
              <a:rPr lang="en-US" dirty="0" smtClean="0"/>
              <a:t>What is important for your class is that you should design assessments that can be consistently scored.</a:t>
            </a:r>
          </a:p>
          <a:p>
            <a:pPr lvl="1"/>
            <a:r>
              <a:rPr lang="en-US" dirty="0" smtClean="0"/>
              <a:t>Some ways to help this are:</a:t>
            </a:r>
          </a:p>
          <a:p>
            <a:pPr lvl="2"/>
            <a:r>
              <a:rPr lang="en-US" dirty="0" smtClean="0"/>
              <a:t>Rubrics</a:t>
            </a:r>
          </a:p>
          <a:p>
            <a:pPr lvl="2"/>
            <a:r>
              <a:rPr lang="en-US" dirty="0" smtClean="0"/>
              <a:t>Benchmarks</a:t>
            </a:r>
          </a:p>
          <a:p>
            <a:pPr lvl="2"/>
            <a:r>
              <a:rPr lang="en-US" dirty="0" smtClean="0"/>
              <a:t>Training (practice doing it before you do it for the real class)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term for practical is realistic.</a:t>
            </a:r>
          </a:p>
          <a:p>
            <a:r>
              <a:rPr lang="en-US" dirty="0" smtClean="0"/>
              <a:t>The assessment should be something that can be done in your situation.</a:t>
            </a:r>
          </a:p>
          <a:p>
            <a:pPr lvl="1"/>
            <a:r>
              <a:rPr lang="en-US" dirty="0" smtClean="0"/>
              <a:t>Ex, It may not be realistic to assess each of your students’ communication skills by hiring a native speaking interviewer.</a:t>
            </a:r>
          </a:p>
          <a:p>
            <a:pPr lvl="2"/>
            <a:r>
              <a:rPr lang="en-US" dirty="0" smtClean="0"/>
              <a:t>You likely have too many students and too little funding and time to do this.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Washback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appears on the test is likely to appear in instruction.</a:t>
            </a:r>
          </a:p>
          <a:p>
            <a:r>
              <a:rPr lang="en-US" dirty="0" smtClean="0"/>
              <a:t>This is particularly important in the Korean context.</a:t>
            </a:r>
          </a:p>
          <a:p>
            <a:pPr lvl="1"/>
            <a:r>
              <a:rPr lang="en-US" dirty="0" smtClean="0"/>
              <a:t>If it’s not part of the college entrance exam, it is de-valued.</a:t>
            </a:r>
          </a:p>
          <a:p>
            <a:endParaRPr lang="en-US" dirty="0" smtClean="0"/>
          </a:p>
          <a:p>
            <a:r>
              <a:rPr lang="en-US" dirty="0" smtClean="0"/>
              <a:t>Think about these issues when answering the Reflection questions on page 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 smtClean="0"/>
              <a:t>Discrete-item Tests</a:t>
            </a:r>
          </a:p>
          <a:p>
            <a:pPr lvl="1"/>
            <a:r>
              <a:rPr lang="en-US" sz="2000" dirty="0" smtClean="0"/>
              <a:t>Multiple choice</a:t>
            </a:r>
          </a:p>
          <a:p>
            <a:r>
              <a:rPr lang="en-US" sz="2000" dirty="0" smtClean="0"/>
              <a:t>Integrative Tests</a:t>
            </a:r>
          </a:p>
          <a:p>
            <a:pPr lvl="1"/>
            <a:r>
              <a:rPr lang="en-US" sz="2000" dirty="0" smtClean="0"/>
              <a:t>Summarizing, fill-in-the-blank, dictation</a:t>
            </a:r>
          </a:p>
          <a:p>
            <a:r>
              <a:rPr lang="en-US" sz="2000" dirty="0" smtClean="0"/>
              <a:t>Communicative Tests</a:t>
            </a:r>
          </a:p>
          <a:p>
            <a:pPr lvl="1"/>
            <a:r>
              <a:rPr lang="en-US" sz="2000" dirty="0" smtClean="0"/>
              <a:t>Completion of a communicative task: writing, spoken, </a:t>
            </a:r>
            <a:r>
              <a:rPr lang="en-US" sz="2000" dirty="0" err="1" smtClean="0"/>
              <a:t>peformance</a:t>
            </a:r>
            <a:endParaRPr lang="en-US" sz="2000" dirty="0" smtClean="0"/>
          </a:p>
          <a:p>
            <a:r>
              <a:rPr lang="en-US" sz="2000" dirty="0" smtClean="0"/>
              <a:t>Interview Tests</a:t>
            </a:r>
          </a:p>
          <a:p>
            <a:r>
              <a:rPr lang="en-US" sz="2000" dirty="0" smtClean="0"/>
              <a:t>Self-Assessment</a:t>
            </a:r>
          </a:p>
          <a:p>
            <a:pPr lvl="1"/>
            <a:r>
              <a:rPr lang="en-US" sz="2000" dirty="0" smtClean="0"/>
              <a:t>Scoring based on criteria or holistic score of performance</a:t>
            </a:r>
          </a:p>
          <a:p>
            <a:r>
              <a:rPr lang="en-US" sz="2000" dirty="0" smtClean="0"/>
              <a:t>Portfolio Assessment</a:t>
            </a:r>
          </a:p>
          <a:p>
            <a:pPr lvl="1"/>
            <a:r>
              <a:rPr lang="en-US" sz="2000" dirty="0" smtClean="0"/>
              <a:t>Ongoing assessment (including any of the above) that focuses on the entirety of the learning experience and the display of growth based on artifacts.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kinds of assessment would you use to test student comprehension of </a:t>
            </a:r>
            <a:r>
              <a:rPr lang="en-US" dirty="0" smtClean="0">
                <a:hlinkClick r:id="rId2"/>
              </a:rPr>
              <a:t>this listening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Listening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have you listened to today?</a:t>
            </a:r>
          </a:p>
          <a:p>
            <a:pPr lvl="1"/>
            <a:r>
              <a:rPr lang="en-US" dirty="0" smtClean="0"/>
              <a:t>Alarm</a:t>
            </a:r>
          </a:p>
          <a:p>
            <a:pPr lvl="1"/>
            <a:r>
              <a:rPr lang="en-US" dirty="0" smtClean="0"/>
              <a:t>Radio/TV/MP3 player</a:t>
            </a:r>
          </a:p>
          <a:p>
            <a:pPr lvl="1"/>
            <a:r>
              <a:rPr lang="en-US" dirty="0" smtClean="0"/>
              <a:t>Bus/Subway announcements</a:t>
            </a:r>
          </a:p>
          <a:p>
            <a:pPr lvl="1"/>
            <a:r>
              <a:rPr lang="en-US" dirty="0" smtClean="0"/>
              <a:t>Overheard other’s conversation</a:t>
            </a:r>
          </a:p>
          <a:p>
            <a:pPr lvl="1"/>
            <a:r>
              <a:rPr lang="en-US" dirty="0" smtClean="0"/>
              <a:t>Participated in a conversation with peers, superiors, parents, brothers/sisters, workers…</a:t>
            </a:r>
          </a:p>
          <a:p>
            <a:pPr lvl="1"/>
            <a:r>
              <a:rPr lang="en-US" dirty="0" smtClean="0"/>
              <a:t>Other?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definition do you prefer (p.3) and why?</a:t>
            </a:r>
          </a:p>
          <a:p>
            <a:r>
              <a:rPr lang="en-US" dirty="0" smtClean="0"/>
              <a:t>Which characteristics are most important?</a:t>
            </a:r>
          </a:p>
          <a:p>
            <a:r>
              <a:rPr lang="en-US" dirty="0" smtClean="0"/>
              <a:t>Write your own definition of what listening is, but don’t copy any of the existing ones.</a:t>
            </a:r>
          </a:p>
          <a:p>
            <a:pPr lvl="1"/>
            <a:r>
              <a:rPr lang="en-US" dirty="0" smtClean="0"/>
              <a:t>Continue to refine this throughout the semester.</a:t>
            </a:r>
          </a:p>
          <a:p>
            <a:pPr lvl="1"/>
            <a:r>
              <a:rPr lang="en-US" dirty="0" smtClean="0"/>
              <a:t>It might be a question on the final.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Listening vs. Hearing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the difference between </a:t>
            </a:r>
            <a:r>
              <a:rPr lang="en-US" u="sng" dirty="0" smtClean="0"/>
              <a:t>listening</a:t>
            </a:r>
            <a:r>
              <a:rPr lang="en-US" dirty="0" smtClean="0"/>
              <a:t> and </a:t>
            </a:r>
            <a:r>
              <a:rPr lang="en-US" u="sng" dirty="0" smtClean="0"/>
              <a:t>hearing</a:t>
            </a:r>
            <a:r>
              <a:rPr lang="en-US" dirty="0" smtClean="0"/>
              <a:t>? Is there one?</a:t>
            </a:r>
          </a:p>
          <a:p>
            <a:r>
              <a:rPr lang="en-US" dirty="0" smtClean="0"/>
              <a:t>Do the action activity on p. 4</a:t>
            </a:r>
          </a:p>
          <a:p>
            <a:r>
              <a:rPr lang="en-US" dirty="0" smtClean="0"/>
              <a:t>The position of the authors is that listening is an </a:t>
            </a:r>
            <a:r>
              <a:rPr lang="en-US" u="sng" dirty="0" smtClean="0"/>
              <a:t>active</a:t>
            </a:r>
            <a:r>
              <a:rPr lang="en-US" dirty="0" smtClean="0"/>
              <a:t> (rather than </a:t>
            </a:r>
            <a:r>
              <a:rPr lang="en-US" u="sng" dirty="0" smtClean="0"/>
              <a:t>passive</a:t>
            </a:r>
            <a:r>
              <a:rPr lang="en-US" dirty="0" smtClean="0"/>
              <a:t>) skill.</a:t>
            </a:r>
          </a:p>
          <a:p>
            <a:pPr lvl="1"/>
            <a:r>
              <a:rPr lang="en-US" dirty="0" smtClean="0"/>
              <a:t>It is still considered a </a:t>
            </a:r>
            <a:r>
              <a:rPr lang="en-US" u="sng" dirty="0" smtClean="0"/>
              <a:t>receptive skill </a:t>
            </a:r>
            <a:r>
              <a:rPr lang="en-US" dirty="0" smtClean="0"/>
              <a:t>(like reading).</a:t>
            </a:r>
          </a:p>
          <a:p>
            <a:r>
              <a:rPr lang="en-US" dirty="0" smtClean="0"/>
              <a:t>The reaction to and use of listening require </a:t>
            </a:r>
            <a:r>
              <a:rPr lang="en-US" u="sng" dirty="0" smtClean="0"/>
              <a:t>active skills </a:t>
            </a:r>
            <a:r>
              <a:rPr lang="en-US" dirty="0" smtClean="0"/>
              <a:t>(writing or speaking)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Reciprocal Listening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Talking at you or with you?</a:t>
            </a:r>
            <a:endParaRPr lang="en-US" dirty="0" smtClean="0"/>
          </a:p>
          <a:p>
            <a:r>
              <a:rPr lang="en-US" u="sng" dirty="0" smtClean="0"/>
              <a:t>Non-reciprocal</a:t>
            </a:r>
            <a:r>
              <a:rPr lang="en-US" dirty="0" smtClean="0"/>
              <a:t> listening is done when you (as the listener) are not responding to the input.</a:t>
            </a:r>
          </a:p>
          <a:p>
            <a:pPr lvl="1"/>
            <a:r>
              <a:rPr lang="en-US" dirty="0" smtClean="0"/>
              <a:t>Radio, TV, language cassettes, podcasts, lectures (in many cases)</a:t>
            </a:r>
          </a:p>
          <a:p>
            <a:r>
              <a:rPr lang="en-US" u="sng" dirty="0" smtClean="0"/>
              <a:t>Reciprocal</a:t>
            </a:r>
            <a:r>
              <a:rPr lang="en-US" dirty="0" smtClean="0"/>
              <a:t> listening is interactive.</a:t>
            </a:r>
          </a:p>
          <a:p>
            <a:pPr lvl="1"/>
            <a:r>
              <a:rPr lang="en-US" dirty="0" smtClean="0"/>
              <a:t>You listen and respond, which alters the next stage.  You shape the interaction and, thus, the listening required.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Two general ways to consider the listening process: bottom-up and top-down.</a:t>
            </a:r>
          </a:p>
          <a:p>
            <a:r>
              <a:rPr lang="en-US" sz="2400" u="sng" dirty="0" smtClean="0"/>
              <a:t>Bottom-up processing </a:t>
            </a:r>
            <a:r>
              <a:rPr lang="en-US" sz="2400" dirty="0" smtClean="0"/>
              <a:t>builds comprehension by processing the pieces of language: sounds, syllables, words, phrases, sentences, grammar, stress, and so forth.</a:t>
            </a:r>
          </a:p>
          <a:p>
            <a:r>
              <a:rPr lang="en-US" sz="2400" u="sng" dirty="0" smtClean="0"/>
              <a:t>Top-down processing</a:t>
            </a:r>
            <a:r>
              <a:rPr lang="en-US" sz="2400" dirty="0" smtClean="0"/>
              <a:t> builds comprehension by comparing incoming signals to schema</a:t>
            </a:r>
          </a:p>
          <a:p>
            <a:pPr lvl="1"/>
            <a:r>
              <a:rPr lang="en-US" sz="2000" dirty="0" smtClean="0"/>
              <a:t>Content schema: Your general knowledge of the world.</a:t>
            </a:r>
          </a:p>
          <a:p>
            <a:pPr lvl="1"/>
            <a:r>
              <a:rPr lang="en-US" sz="2000" dirty="0" smtClean="0"/>
              <a:t>Textual schema: knowledge of language use and requirements in particular situations.</a:t>
            </a:r>
          </a:p>
          <a:p>
            <a:r>
              <a:rPr lang="en-US" sz="2400" dirty="0" smtClean="0"/>
              <a:t>A mix is always used by listeners, though the nature of the mix differs significantly based on proficiency.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 Listening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typical lesson has three parts: pre-listening, listening, and post-listening</a:t>
            </a:r>
          </a:p>
          <a:p>
            <a:r>
              <a:rPr lang="en-US" dirty="0" smtClean="0"/>
              <a:t>Pre-Listening</a:t>
            </a:r>
          </a:p>
          <a:p>
            <a:pPr lvl="1"/>
            <a:r>
              <a:rPr lang="en-US" dirty="0" smtClean="0"/>
              <a:t>Motivation</a:t>
            </a:r>
          </a:p>
          <a:p>
            <a:pPr lvl="1"/>
            <a:r>
              <a:rPr lang="en-US" dirty="0" smtClean="0"/>
              <a:t>Schema activation</a:t>
            </a:r>
          </a:p>
          <a:p>
            <a:pPr lvl="1"/>
            <a:r>
              <a:rPr lang="en-US" dirty="0" smtClean="0"/>
              <a:t>Topics, vocabulary, structures, etc…</a:t>
            </a:r>
          </a:p>
          <a:p>
            <a:pPr lvl="1"/>
            <a:r>
              <a:rPr lang="en-US" dirty="0" smtClean="0"/>
              <a:t>Readings, pictures, discussions, performances….</a:t>
            </a:r>
          </a:p>
          <a:p>
            <a:r>
              <a:rPr lang="en-US" dirty="0" smtClean="0"/>
              <a:t>What kind of pre-listening ideas can you think of for the following </a:t>
            </a:r>
            <a:r>
              <a:rPr lang="en-US" dirty="0" smtClean="0">
                <a:hlinkClick r:id="rId2"/>
              </a:rPr>
              <a:t>listening text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Listening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Listening Task</a:t>
            </a:r>
          </a:p>
          <a:p>
            <a:pPr lvl="1"/>
            <a:r>
              <a:rPr lang="en-US" dirty="0" smtClean="0"/>
              <a:t>Problems with </a:t>
            </a:r>
            <a:r>
              <a:rPr lang="en-US" dirty="0" smtClean="0"/>
              <a:t>the listen </a:t>
            </a:r>
            <a:r>
              <a:rPr lang="en-US" dirty="0" smtClean="0"/>
              <a:t>and report approach.</a:t>
            </a:r>
          </a:p>
          <a:p>
            <a:pPr lvl="2"/>
            <a:r>
              <a:rPr lang="en-US" dirty="0" smtClean="0"/>
              <a:t>Little resemblance to “real” listening tasks.</a:t>
            </a:r>
          </a:p>
          <a:p>
            <a:pPr lvl="2"/>
            <a:r>
              <a:rPr lang="en-US" dirty="0" smtClean="0"/>
              <a:t>The comprehension activities don’t inform the teacher or learner as to where success and failures are caused.</a:t>
            </a:r>
          </a:p>
          <a:p>
            <a:pPr lvl="2"/>
            <a:r>
              <a:rPr lang="en-US" dirty="0" smtClean="0"/>
              <a:t>Is the problem with listening comprehension or the inability to formulate a response?</a:t>
            </a:r>
          </a:p>
          <a:p>
            <a:pPr lvl="1"/>
            <a:r>
              <a:rPr lang="en-US" dirty="0" smtClean="0"/>
              <a:t>Tasks are listening for a purpose.</a:t>
            </a:r>
          </a:p>
          <a:p>
            <a:pPr lvl="2"/>
            <a:r>
              <a:rPr lang="en-US" dirty="0" smtClean="0"/>
              <a:t>Global Listening: listening for gist, for the overall main idea(s)</a:t>
            </a:r>
          </a:p>
          <a:p>
            <a:pPr lvl="2"/>
            <a:r>
              <a:rPr lang="en-US" dirty="0" smtClean="0"/>
              <a:t>Listening for specific information</a:t>
            </a:r>
          </a:p>
          <a:p>
            <a:pPr lvl="2"/>
            <a:r>
              <a:rPr lang="en-US" dirty="0" smtClean="0"/>
              <a:t>Making </a:t>
            </a:r>
            <a:r>
              <a:rPr lang="en-US" dirty="0" smtClean="0"/>
              <a:t>inferences</a:t>
            </a:r>
          </a:p>
          <a:p>
            <a:r>
              <a:rPr lang="en-US" dirty="0" smtClean="0"/>
              <a:t>What listening tasks can you think of for </a:t>
            </a:r>
            <a:r>
              <a:rPr lang="en-US" dirty="0" smtClean="0">
                <a:hlinkClick r:id="rId2"/>
              </a:rPr>
              <a:t>this listening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Post-Listening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Post-Listening</a:t>
            </a:r>
          </a:p>
          <a:p>
            <a:pPr lvl="1"/>
            <a:r>
              <a:rPr lang="en-US" dirty="0" smtClean="0"/>
              <a:t>Checking of answers</a:t>
            </a:r>
          </a:p>
          <a:p>
            <a:pPr lvl="1"/>
            <a:r>
              <a:rPr lang="en-US" dirty="0" smtClean="0"/>
              <a:t>Comparing answers with peers</a:t>
            </a:r>
          </a:p>
          <a:p>
            <a:pPr lvl="1"/>
            <a:r>
              <a:rPr lang="en-US" dirty="0" smtClean="0"/>
              <a:t>Further discussion of the topic of the listening</a:t>
            </a:r>
          </a:p>
          <a:p>
            <a:pPr lvl="1"/>
            <a:r>
              <a:rPr lang="en-US" dirty="0" smtClean="0"/>
              <a:t>Use the language involved</a:t>
            </a:r>
          </a:p>
          <a:p>
            <a:pPr lvl="1"/>
            <a:r>
              <a:rPr lang="en-US" dirty="0" smtClean="0"/>
              <a:t>Motivation</a:t>
            </a:r>
          </a:p>
          <a:p>
            <a:r>
              <a:rPr lang="en-US" dirty="0" smtClean="0"/>
              <a:t>What post-listening tasks can you think of for </a:t>
            </a:r>
            <a:r>
              <a:rPr lang="en-US" dirty="0" smtClean="0">
                <a:hlinkClick r:id="rId2"/>
              </a:rPr>
              <a:t>this listening</a:t>
            </a:r>
            <a:r>
              <a:rPr lang="en-US" dirty="0" smtClean="0"/>
              <a:t>?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hapter 1 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Daily Listening&amp;quot;&quot;/&gt;&lt;property id=&quot;20307&quot; value=&quot;257&quot;/&gt;&lt;/object&gt;&lt;object type=&quot;3&quot; unique_id=&quot;10078&quot;&gt;&lt;property id=&quot;20148&quot; value=&quot;5&quot;/&gt;&lt;property id=&quot;20300&quot; value=&quot;Slide 3 - &amp;quot;Definitions&amp;quot;&quot;/&gt;&lt;property id=&quot;20307&quot; value=&quot;258&quot;/&gt;&lt;/object&gt;&lt;object type=&quot;3&quot; unique_id=&quot;10079&quot;&gt;&lt;property id=&quot;20148&quot; value=&quot;5&quot;/&gt;&lt;property id=&quot;20300&quot; value=&quot;Slide 4 - &amp;quot;Listening vs. Hearing&amp;quot;&quot;/&gt;&lt;property id=&quot;20307&quot; value=&quot;259&quot;/&gt;&lt;/object&gt;&lt;object type=&quot;3&quot; unique_id=&quot;10080&quot;&gt;&lt;property id=&quot;20148&quot; value=&quot;5&quot;/&gt;&lt;property id=&quot;20300&quot; value=&quot;Slide 5 - &amp;quot;Reciprocal Listening&amp;quot;&quot;/&gt;&lt;property id=&quot;20307&quot; value=&quot;260&quot;/&gt;&lt;/object&gt;&lt;object type=&quot;3&quot; unique_id=&quot;10130&quot;&gt;&lt;property id=&quot;20148&quot; value=&quot;5&quot;/&gt;&lt;property id=&quot;20300&quot; value=&quot;Slide 6 - &amp;quot;Processing&amp;quot;&quot;/&gt;&lt;property id=&quot;20307&quot; value=&quot;261&quot;/&gt;&lt;/object&gt;&lt;object type=&quot;3&quot; unique_id=&quot;10131&quot;&gt;&lt;property id=&quot;20148&quot; value=&quot;5&quot;/&gt;&lt;property id=&quot;20300&quot; value=&quot;Slide 7 - &amp;quot;Teaching Listening&amp;quot;&quot;/&gt;&lt;property id=&quot;20307&quot; value=&quot;262&quot;/&gt;&lt;/object&gt;&lt;object type=&quot;3&quot; unique_id=&quot;10132&quot;&gt;&lt;property id=&quot;20148&quot; value=&quot;5&quot;/&gt;&lt;property id=&quot;20300&quot; value=&quot;Slide 8 - &amp;quot;Listening Task&amp;quot;&quot;/&gt;&lt;property id=&quot;20307&quot; value=&quot;263&quot;/&gt;&lt;/object&gt;&lt;object type=&quot;3&quot; unique_id=&quot;10133&quot;&gt;&lt;property id=&quot;20148&quot; value=&quot;5&quot;/&gt;&lt;property id=&quot;20300&quot; value=&quot;Slide 9 - &amp;quot;Post-Listening&amp;quot;&quot;/&gt;&lt;property id=&quot;20307&quot; value=&quot;264&quot;/&gt;&lt;/object&gt;&lt;object type=&quot;3&quot; unique_id=&quot;10134&quot;&gt;&lt;property id=&quot;20148&quot; value=&quot;5&quot;/&gt;&lt;property id=&quot;20300&quot; value=&quot;Slide 10 - &amp;quot;Assessing Listening&amp;quot;&quot;/&gt;&lt;property id=&quot;20307&quot; value=&quot;265&quot;/&gt;&lt;/object&gt;&lt;object type=&quot;3&quot; unique_id=&quot;10255&quot;&gt;&lt;property id=&quot;20148&quot; value=&quot;5&quot;/&gt;&lt;property id=&quot;20300&quot; value=&quot;Slide 11 - &amp;quot;Validity&amp;quot;&quot;/&gt;&lt;property id=&quot;20307&quot; value=&quot;266&quot;/&gt;&lt;/object&gt;&lt;object type=&quot;3&quot; unique_id=&quot;10256&quot;&gt;&lt;property id=&quot;20148&quot; value=&quot;5&quot;/&gt;&lt;property id=&quot;20300&quot; value=&quot;Slide 12 - &amp;quot;Reliability&amp;quot;&quot;/&gt;&lt;property id=&quot;20307&quot; value=&quot;267&quot;/&gt;&lt;/object&gt;&lt;object type=&quot;3&quot; unique_id=&quot;10257&quot;&gt;&lt;property id=&quot;20148&quot; value=&quot;5&quot;/&gt;&lt;property id=&quot;20300&quot; value=&quot;Slide 13 - &amp;quot;Practicality&amp;quot;&quot;/&gt;&lt;property id=&quot;20307&quot; value=&quot;268&quot;/&gt;&lt;/object&gt;&lt;object type=&quot;3&quot; unique_id=&quot;10258&quot;&gt;&lt;property id=&quot;20148&quot; value=&quot;5&quot;/&gt;&lt;property id=&quot;20300&quot; value=&quot;Slide 14 - &amp;quot;Washback&amp;quot;&quot;/&gt;&lt;property id=&quot;20307&quot; value=&quot;269&quot;/&gt;&lt;/object&gt;&lt;object type=&quot;3&quot; unique_id=&quot;10259&quot;&gt;&lt;property id=&quot;20148&quot; value=&quot;5&quot;/&gt;&lt;property id=&quot;20300&quot; value=&quot;Slide 15 - &amp;quot;Testing Techniques&amp;quot;&quot;/&gt;&lt;property id=&quot;20307&quot; value=&quot;270&quot;/&gt;&lt;/object&gt;&lt;object type=&quot;3&quot; unique_id=&quot;10419&quot;&gt;&lt;property id=&quot;20148&quot; value=&quot;5&quot;/&gt;&lt;property id=&quot;20300&quot; value=&quot;Slide 16 - &amp;quot;Assessment Wrap Up&amp;quot;&quot;/&gt;&lt;property id=&quot;20307&quot; value=&quot;271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SMU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SMU PowerPoint Template</Template>
  <TotalTime>326</TotalTime>
  <Words>895</Words>
  <Application>Microsoft Office PowerPoint</Application>
  <PresentationFormat>On-screen Show (4:3)</PresentationFormat>
  <Paragraphs>113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SMU PowerPoint Template</vt:lpstr>
      <vt:lpstr>Chapter 1 </vt:lpstr>
      <vt:lpstr>Daily Listening</vt:lpstr>
      <vt:lpstr>Definitions</vt:lpstr>
      <vt:lpstr>Listening vs. Hearing</vt:lpstr>
      <vt:lpstr>Reciprocal Listening</vt:lpstr>
      <vt:lpstr>Processing</vt:lpstr>
      <vt:lpstr>Teaching Listening</vt:lpstr>
      <vt:lpstr>Listening Task</vt:lpstr>
      <vt:lpstr>Post-Listening</vt:lpstr>
      <vt:lpstr>Assessing Listening</vt:lpstr>
      <vt:lpstr>Validity</vt:lpstr>
      <vt:lpstr>Reliability</vt:lpstr>
      <vt:lpstr>Practicality</vt:lpstr>
      <vt:lpstr>Washback</vt:lpstr>
      <vt:lpstr>Testing Techniques</vt:lpstr>
      <vt:lpstr>Assessment Wrap Up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</dc:title>
  <dc:creator>dan</dc:creator>
  <cp:lastModifiedBy>dan</cp:lastModifiedBy>
  <cp:revision>40</cp:revision>
  <dcterms:created xsi:type="dcterms:W3CDTF">2011-02-28T02:46:03Z</dcterms:created>
  <dcterms:modified xsi:type="dcterms:W3CDTF">2011-02-28T08:12:30Z</dcterms:modified>
</cp:coreProperties>
</file>