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52600"/>
            <a:ext cx="2057400" cy="43735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6019800" cy="4373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599"/>
            <a:ext cx="4040188" cy="422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52599"/>
            <a:ext cx="4041775" cy="422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3008313" cy="76200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52600"/>
            <a:ext cx="5111750" cy="4373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008313" cy="3611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52599"/>
            <a:ext cx="5486400" cy="2974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19200" y="0"/>
            <a:ext cx="7924800" cy="17526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905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08CA-2FF4-41E6-87D7-9981B97F9385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A5789-886D-4B6D-93E5-4C177BBE5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Instructional_scaffoldi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l.org/lingualinks/languagelearning/otherresources/actflproficiencyguidelines/content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Listening for beginning level learners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Helgesen</a:t>
            </a:r>
            <a:r>
              <a:rPr lang="en-US" sz="1800" dirty="0" smtClean="0"/>
              <a:t>, M. &amp; Brown, S. (2007). </a:t>
            </a:r>
            <a:r>
              <a:rPr lang="en-US" sz="1800" i="1" dirty="0" smtClean="0"/>
              <a:t>Listening</a:t>
            </a:r>
            <a:r>
              <a:rPr lang="en-US" sz="1800" dirty="0" smtClean="0"/>
              <a:t> [w/CD</a:t>
            </a:r>
            <a:r>
              <a:rPr lang="en-US" sz="1800" dirty="0"/>
              <a:t>]</a:t>
            </a:r>
            <a:r>
              <a:rPr lang="en-US" sz="1800" dirty="0" smtClean="0"/>
              <a:t>. McGraw-Hill: New York.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Scaffolding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Instructional scaffolding</a:t>
            </a:r>
            <a:r>
              <a:rPr lang="en-US" dirty="0" smtClean="0"/>
              <a:t> is the provision of sufficient support to promote learning when concepts and skills are being first introduced to students.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Wikipedia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These </a:t>
            </a:r>
            <a:r>
              <a:rPr lang="en-US" dirty="0" smtClean="0"/>
              <a:t>supports may include the following:</a:t>
            </a:r>
          </a:p>
          <a:p>
            <a:pPr lvl="2"/>
            <a:r>
              <a:rPr lang="en-US" dirty="0" smtClean="0"/>
              <a:t>Resources</a:t>
            </a:r>
          </a:p>
          <a:p>
            <a:pPr lvl="2"/>
            <a:r>
              <a:rPr lang="en-US" dirty="0" smtClean="0"/>
              <a:t>A compelling task</a:t>
            </a:r>
          </a:p>
          <a:p>
            <a:pPr lvl="2"/>
            <a:r>
              <a:rPr lang="en-US" dirty="0" smtClean="0"/>
              <a:t>Templates and guides</a:t>
            </a:r>
          </a:p>
          <a:p>
            <a:pPr lvl="2"/>
            <a:r>
              <a:rPr lang="en-US" dirty="0" smtClean="0"/>
              <a:t>Guidance on the development of cognitive and social </a:t>
            </a:r>
            <a:r>
              <a:rPr lang="en-US" dirty="0" smtClean="0"/>
              <a:t>skills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with Difficult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Build schema through pre-listening activities to activate vocabulary, content, and context knowledge.</a:t>
            </a:r>
          </a:p>
          <a:p>
            <a:pPr lvl="1"/>
            <a:r>
              <a:rPr lang="en-US" u="sng" dirty="0" smtClean="0"/>
              <a:t>Micro-tasks</a:t>
            </a:r>
            <a:r>
              <a:rPr lang="en-US" dirty="0" smtClean="0"/>
              <a:t>: Brainstorming; Discussion on the topic; Readings</a:t>
            </a:r>
          </a:p>
          <a:p>
            <a:r>
              <a:rPr lang="en-US" dirty="0" smtClean="0"/>
              <a:t>Use group work (pairs, groups, whole class)</a:t>
            </a:r>
          </a:p>
          <a:p>
            <a:r>
              <a:rPr lang="en-US" dirty="0" smtClean="0"/>
              <a:t>Provide the script before the listening</a:t>
            </a:r>
          </a:p>
          <a:p>
            <a:r>
              <a:rPr lang="en-US" dirty="0" smtClean="0"/>
              <a:t>Provide multiple opportunities for review/correction/feedback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Useful Categories for Beginners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Pre-listening warm-up activities</a:t>
            </a:r>
          </a:p>
          <a:p>
            <a:r>
              <a:rPr lang="en-US" dirty="0" smtClean="0"/>
              <a:t>Listening for specific information/literal comprehension</a:t>
            </a:r>
          </a:p>
          <a:p>
            <a:r>
              <a:rPr lang="en-US" dirty="0" smtClean="0"/>
              <a:t>Listening for gist/reorganization</a:t>
            </a:r>
          </a:p>
          <a:p>
            <a:r>
              <a:rPr lang="en-US" dirty="0" err="1" smtClean="0"/>
              <a:t>Inferencing</a:t>
            </a:r>
            <a:endParaRPr lang="en-US" dirty="0" smtClean="0"/>
          </a:p>
          <a:p>
            <a:r>
              <a:rPr lang="en-US" dirty="0" smtClean="0"/>
              <a:t>Listening and making evaluations</a:t>
            </a:r>
          </a:p>
          <a:p>
            <a:r>
              <a:rPr lang="en-US" dirty="0" smtClean="0"/>
              <a:t>Appreciation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Pre-listening Warm-up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Activate schema and orientate the students for a learning activity</a:t>
            </a:r>
          </a:p>
          <a:p>
            <a:r>
              <a:rPr lang="en-US" dirty="0" smtClean="0"/>
              <a:t>Provide balance. </a:t>
            </a:r>
          </a:p>
          <a:p>
            <a:pPr lvl="1"/>
            <a:r>
              <a:rPr lang="en-US" dirty="0" smtClean="0"/>
              <a:t>Beginners require more pre-listening than more advanced learners.</a:t>
            </a:r>
          </a:p>
          <a:p>
            <a:r>
              <a:rPr lang="en-US" dirty="0" smtClean="0"/>
              <a:t>Check examples (pp. 38-40)</a:t>
            </a:r>
          </a:p>
          <a:p>
            <a:r>
              <a:rPr lang="en-US" dirty="0" smtClean="0"/>
              <a:t>Personalize it – use/design activities that provide multiple pathways for engagement.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Listening for Specific Information/ Literal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Lowest level of processing, but still important to work on.</a:t>
            </a:r>
          </a:p>
          <a:p>
            <a:r>
              <a:rPr lang="en-US" dirty="0" smtClean="0"/>
              <a:t>With a single listening text, have students listen for different things in multiple plays.</a:t>
            </a:r>
          </a:p>
          <a:p>
            <a:r>
              <a:rPr lang="en-US" dirty="0" smtClean="0"/>
              <a:t>Can have a focus on decoding as well as meaning-building.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Listening for Gist/Reorganization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Listening for general meaning.</a:t>
            </a:r>
          </a:p>
          <a:p>
            <a:r>
              <a:rPr lang="en-US" dirty="0" smtClean="0"/>
              <a:t>Approaches</a:t>
            </a:r>
          </a:p>
          <a:p>
            <a:pPr lvl="1"/>
            <a:r>
              <a:rPr lang="en-US" dirty="0" smtClean="0"/>
              <a:t>Summarize</a:t>
            </a:r>
          </a:p>
          <a:p>
            <a:pPr lvl="1"/>
            <a:r>
              <a:rPr lang="en-US" dirty="0" smtClean="0"/>
              <a:t>Synthesize</a:t>
            </a:r>
          </a:p>
          <a:p>
            <a:pPr lvl="1"/>
            <a:r>
              <a:rPr lang="en-US" dirty="0" smtClean="0"/>
              <a:t>Organize</a:t>
            </a:r>
          </a:p>
          <a:p>
            <a:pPr lvl="1"/>
            <a:r>
              <a:rPr lang="en-US" dirty="0" smtClean="0"/>
              <a:t>Reorganize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Inferencing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Make a guess using available understandings and experiences.</a:t>
            </a:r>
          </a:p>
          <a:p>
            <a:r>
              <a:rPr lang="en-US" dirty="0" smtClean="0"/>
              <a:t>Higher-order process</a:t>
            </a:r>
          </a:p>
          <a:p>
            <a:r>
              <a:rPr lang="en-US" dirty="0" smtClean="0"/>
              <a:t>Important for beginning level learners to do this.</a:t>
            </a:r>
          </a:p>
          <a:p>
            <a:r>
              <a:rPr lang="en-US" dirty="0" smtClean="0"/>
              <a:t>Have students think about language that gives them clues.</a:t>
            </a:r>
          </a:p>
          <a:p>
            <a:r>
              <a:rPr lang="en-US" dirty="0" smtClean="0"/>
              <a:t>Can be used for extending activities that don’t already include </a:t>
            </a:r>
            <a:r>
              <a:rPr lang="en-US" dirty="0" err="1" smtClean="0"/>
              <a:t>inferencing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Listening and Making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evaluate what they hear</a:t>
            </a:r>
          </a:p>
          <a:p>
            <a:r>
              <a:rPr lang="en-US" dirty="0" smtClean="0"/>
              <a:t>Apply what they hear to their personal understandings of the world</a:t>
            </a:r>
          </a:p>
          <a:p>
            <a:r>
              <a:rPr lang="en-US" dirty="0" smtClean="0"/>
              <a:t>Is the story true/false, right/wrong, appropriate/inappropriate?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Simply, “Did you like it”?</a:t>
            </a:r>
          </a:p>
          <a:p>
            <a:r>
              <a:rPr lang="en-US" dirty="0" smtClean="0"/>
              <a:t>Requires understanding</a:t>
            </a:r>
          </a:p>
          <a:p>
            <a:r>
              <a:rPr lang="en-US" dirty="0" smtClean="0"/>
              <a:t>This is often destroyed when asking students to do lower-process activities.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ACTFL Proficiency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Summaries of </a:t>
            </a:r>
            <a:r>
              <a:rPr lang="en-US" dirty="0" smtClean="0">
                <a:hlinkClick r:id="rId2"/>
              </a:rPr>
              <a:t>all ACTFL Proficiency Guidelines</a:t>
            </a:r>
            <a:endParaRPr lang="en-US" dirty="0" smtClean="0"/>
          </a:p>
          <a:p>
            <a:r>
              <a:rPr lang="en-US" dirty="0" smtClean="0"/>
              <a:t>This book discusses listening for novice, intermediate, and advanced proficiency language learners.</a:t>
            </a:r>
          </a:p>
          <a:p>
            <a:r>
              <a:rPr lang="en-US" dirty="0" smtClean="0"/>
              <a:t>This chapter focuses on novice (beginner) learners.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ACTFL Beginner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b="1" dirty="0" smtClean="0"/>
              <a:t>Novice-Low</a:t>
            </a:r>
            <a:r>
              <a:rPr lang="en-US" sz="1800" dirty="0" smtClean="0"/>
              <a:t>   Understanding is limited to occasional isolated words, such as cognates, borrowed words, and high-frequency social conventions. </a:t>
            </a:r>
            <a:r>
              <a:rPr lang="en-US" sz="1800" u="sng" dirty="0" smtClean="0"/>
              <a:t>Essentially no ability to comprehend even short utterances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endParaRPr lang="en-US" sz="1050" dirty="0" smtClean="0"/>
          </a:p>
          <a:p>
            <a:r>
              <a:rPr lang="en-US" sz="1800" b="1" dirty="0" smtClean="0"/>
              <a:t>Novice-Mid</a:t>
            </a:r>
            <a:r>
              <a:rPr lang="en-US" sz="1800" dirty="0" smtClean="0"/>
              <a:t>   Able to understand some short, learned utterances, particularly where context strongly supports understanding and speech is clearly audible. Comprehends some words and phrases from simple questions, statements, high-frequency commands and courtesy formulae about topics that refer to basic personal information or the immediate physical setting. The listener </a:t>
            </a:r>
            <a:r>
              <a:rPr lang="en-US" sz="1800" u="sng" dirty="0" smtClean="0"/>
              <a:t>requires long pauses</a:t>
            </a:r>
            <a:r>
              <a:rPr lang="en-US" sz="1800" dirty="0" smtClean="0"/>
              <a:t> for assimilation and periodically </a:t>
            </a:r>
            <a:r>
              <a:rPr lang="en-US" sz="1800" u="sng" dirty="0" smtClean="0"/>
              <a:t>requests repetition </a:t>
            </a:r>
            <a:r>
              <a:rPr lang="en-US" sz="1800" dirty="0" smtClean="0"/>
              <a:t>and/or a </a:t>
            </a:r>
            <a:r>
              <a:rPr lang="en-US" sz="1800" u="sng" dirty="0" smtClean="0"/>
              <a:t>slower rate of speech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endParaRPr lang="en-US" sz="1100" dirty="0" smtClean="0"/>
          </a:p>
          <a:p>
            <a:r>
              <a:rPr lang="en-US" sz="1800" b="1" dirty="0" smtClean="0"/>
              <a:t>Novice-High</a:t>
            </a:r>
            <a:r>
              <a:rPr lang="en-US" sz="1800" dirty="0" smtClean="0"/>
              <a:t>   Able to understand short, learned utterances and some sentence-length utterances, particularly where context strongly supports understanding and speech is clearly audible. Comprehends words and phrases from simple questions, statements, high-frequency commands, and courtesy formulae. </a:t>
            </a:r>
            <a:r>
              <a:rPr lang="en-US" sz="1800" u="sng" dirty="0" smtClean="0"/>
              <a:t>May require repetition, rephrasing, and/or a slowed rate of speech </a:t>
            </a:r>
            <a:r>
              <a:rPr lang="en-US" sz="1800" dirty="0" smtClean="0"/>
              <a:t>for comprehension</a:t>
            </a:r>
            <a:r>
              <a:rPr lang="en-US" sz="1800" dirty="0" smtClean="0"/>
              <a:t>.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Receptive vs. Productive skills</a:t>
            </a:r>
          </a:p>
          <a:p>
            <a:pPr lvl="1"/>
            <a:r>
              <a:rPr lang="en-US" dirty="0" smtClean="0"/>
              <a:t>Focus of listening is on receptive skills</a:t>
            </a:r>
          </a:p>
          <a:p>
            <a:r>
              <a:rPr lang="en-US" dirty="0" smtClean="0"/>
              <a:t>Topic and Schema</a:t>
            </a:r>
          </a:p>
          <a:p>
            <a:pPr lvl="1"/>
            <a:r>
              <a:rPr lang="en-US" dirty="0" smtClean="0"/>
              <a:t>Knowledge of topic and context can make for better performance.</a:t>
            </a:r>
          </a:p>
          <a:p>
            <a:r>
              <a:rPr lang="en-US" dirty="0" smtClean="0"/>
              <a:t>True vs. False Beginners</a:t>
            </a:r>
          </a:p>
          <a:p>
            <a:pPr lvl="1"/>
            <a:r>
              <a:rPr lang="en-US" dirty="0" smtClean="0"/>
              <a:t>True Beginner: little exposure to/knowledge of the language</a:t>
            </a:r>
          </a:p>
          <a:p>
            <a:pPr lvl="1"/>
            <a:r>
              <a:rPr lang="en-US" dirty="0" smtClean="0"/>
              <a:t>False Beginner: exposure to and knowledge of the language, but unable to utilize that knowledge.</a:t>
            </a:r>
          </a:p>
          <a:p>
            <a:pPr lvl="2"/>
            <a:r>
              <a:rPr lang="en-US" dirty="0" smtClean="0"/>
              <a:t>Give the EFL context as an example. Lots of learning of vocabulary and grammar, but little ability to use that.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Teaching, Not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Comprehension approach is not good at assessing ability. (see p.28 “Action”)</a:t>
            </a:r>
          </a:p>
          <a:p>
            <a:pPr lvl="1"/>
            <a:r>
              <a:rPr lang="en-US" dirty="0" smtClean="0"/>
              <a:t>Listening and answering questions doesn’t provide the variety of production that is needed to better assess performance.</a:t>
            </a:r>
          </a:p>
          <a:p>
            <a:r>
              <a:rPr lang="en-US" dirty="0" smtClean="0"/>
              <a:t>Tasks are better at assessing ability.</a:t>
            </a:r>
          </a:p>
          <a:p>
            <a:pPr lvl="1"/>
            <a:r>
              <a:rPr lang="en-US" dirty="0" smtClean="0"/>
              <a:t>“an activity which learners carry out using their available language resources and leading to a real outcome.”</a:t>
            </a:r>
          </a:p>
          <a:p>
            <a:pPr lvl="1"/>
            <a:r>
              <a:rPr lang="en-US" dirty="0" smtClean="0"/>
              <a:t>Have learners produce something that cannot be done without using the language.</a:t>
            </a:r>
          </a:p>
          <a:p>
            <a:r>
              <a:rPr lang="en-US" dirty="0" smtClean="0"/>
              <a:t>Listening tasks list on pages 158-161.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Literal (lowest)</a:t>
            </a:r>
          </a:p>
          <a:p>
            <a:pPr marL="914400" lvl="1" indent="-514350"/>
            <a:r>
              <a:rPr lang="en-US" dirty="0" smtClean="0"/>
              <a:t>Students identify information directly stated.</a:t>
            </a:r>
          </a:p>
          <a:p>
            <a:pPr marL="914400" lvl="1" indent="-514350"/>
            <a:r>
              <a:rPr lang="en-US" dirty="0" smtClean="0"/>
              <a:t>This is what is required in the </a:t>
            </a:r>
            <a:r>
              <a:rPr lang="en-US" u="sng" dirty="0" smtClean="0"/>
              <a:t>comprehension approach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Reorganization</a:t>
            </a:r>
          </a:p>
          <a:p>
            <a:pPr marL="914400" lvl="1" indent="-514350"/>
            <a:r>
              <a:rPr lang="en-US" dirty="0" smtClean="0"/>
              <a:t>Students organize or order the information a different way than it was presented.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Inference</a:t>
            </a:r>
          </a:p>
          <a:p>
            <a:pPr marL="914400" lvl="1" indent="-514350"/>
            <a:r>
              <a:rPr lang="en-US" dirty="0" smtClean="0"/>
              <a:t>Students respond to information that is implied but not directly stated.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Evaluation</a:t>
            </a:r>
          </a:p>
          <a:p>
            <a:pPr marL="914400" lvl="1" indent="-514350"/>
            <a:r>
              <a:rPr lang="en-US" dirty="0" smtClean="0"/>
              <a:t>Students make judgments in light of the material.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Appreciation (highest)</a:t>
            </a:r>
          </a:p>
          <a:p>
            <a:pPr marL="914400" lvl="1" indent="-514350"/>
            <a:r>
              <a:rPr lang="en-US" dirty="0" smtClean="0"/>
              <a:t>Students give an emotional or image-based response.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6248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Barrett’s taxonomy of levels of comprehension (1965)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for teaching listening to beginning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Be aware of the goal of your task</a:t>
            </a:r>
          </a:p>
          <a:p>
            <a:pPr lvl="1"/>
            <a:r>
              <a:rPr lang="en-US" dirty="0" smtClean="0"/>
              <a:t>Prepare learners before the task; give preparation time; build schema</a:t>
            </a:r>
          </a:p>
          <a:p>
            <a:pPr lvl="1"/>
            <a:r>
              <a:rPr lang="en-US" dirty="0" smtClean="0"/>
              <a:t>Increase fluency and accuracy</a:t>
            </a:r>
          </a:p>
          <a:p>
            <a:r>
              <a:rPr lang="en-US" dirty="0" smtClean="0"/>
              <a:t>Use a variety of tasks</a:t>
            </a:r>
          </a:p>
          <a:p>
            <a:pPr lvl="1"/>
            <a:r>
              <a:rPr lang="en-US" dirty="0" smtClean="0"/>
              <a:t>Variety is better for motivation, attention, and performance.</a:t>
            </a:r>
          </a:p>
          <a:p>
            <a:pPr lvl="1"/>
            <a:r>
              <a:rPr lang="en-US" dirty="0" smtClean="0"/>
              <a:t>Learners need exposure to different types of tasks as they have to do in authentic experiences.</a:t>
            </a:r>
          </a:p>
          <a:p>
            <a:pPr lvl="1"/>
            <a:r>
              <a:rPr lang="en-US" dirty="0" smtClean="0"/>
              <a:t>Variety of tasks on pages 158-161)</a:t>
            </a:r>
          </a:p>
          <a:p>
            <a:r>
              <a:rPr lang="en-US" dirty="0" smtClean="0"/>
              <a:t>Be aware of the difference between spoken and written language</a:t>
            </a:r>
          </a:p>
          <a:p>
            <a:pPr lvl="1"/>
            <a:r>
              <a:rPr lang="en-US" dirty="0" smtClean="0"/>
              <a:t>Idea units: short phrases that serve a communicative function.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Build on success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for teaching listening to beginning learners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 aware of the difference between </a:t>
            </a:r>
            <a:r>
              <a:rPr lang="en-US" u="sng" dirty="0" smtClean="0"/>
              <a:t>spoken</a:t>
            </a:r>
            <a:r>
              <a:rPr lang="en-US" dirty="0" smtClean="0"/>
              <a:t> and </a:t>
            </a:r>
            <a:r>
              <a:rPr lang="en-US" u="sng" dirty="0" smtClean="0"/>
              <a:t>written</a:t>
            </a:r>
            <a:r>
              <a:rPr lang="en-US" dirty="0" smtClean="0"/>
              <a:t> language</a:t>
            </a:r>
          </a:p>
          <a:p>
            <a:pPr lvl="1"/>
            <a:r>
              <a:rPr lang="en-US" b="1" dirty="0" smtClean="0"/>
              <a:t>Idea units</a:t>
            </a:r>
            <a:r>
              <a:rPr lang="en-US" dirty="0" smtClean="0"/>
              <a:t>: short phrases that serve a communicative function.</a:t>
            </a:r>
          </a:p>
          <a:p>
            <a:pPr lvl="2"/>
            <a:r>
              <a:rPr lang="en-US" u="sng" dirty="0" smtClean="0"/>
              <a:t>Spoken language </a:t>
            </a:r>
            <a:r>
              <a:rPr lang="en-US" dirty="0" smtClean="0"/>
              <a:t>is </a:t>
            </a:r>
          </a:p>
          <a:p>
            <a:pPr lvl="3"/>
            <a:r>
              <a:rPr lang="en-US" dirty="0" smtClean="0"/>
              <a:t>redundant, </a:t>
            </a:r>
          </a:p>
          <a:p>
            <a:pPr lvl="3"/>
            <a:r>
              <a:rPr lang="en-US" dirty="0" smtClean="0"/>
              <a:t>not always fluent (many false starts), </a:t>
            </a:r>
          </a:p>
          <a:p>
            <a:pPr lvl="3"/>
            <a:r>
              <a:rPr lang="en-US" dirty="0" smtClean="0"/>
              <a:t>more informal language/slang, </a:t>
            </a:r>
          </a:p>
          <a:p>
            <a:pPr lvl="3"/>
            <a:r>
              <a:rPr lang="en-US" dirty="0" smtClean="0"/>
              <a:t>more personal, </a:t>
            </a:r>
          </a:p>
          <a:p>
            <a:pPr lvl="3"/>
            <a:r>
              <a:rPr lang="en-US" dirty="0" smtClean="0"/>
              <a:t>more external references, </a:t>
            </a:r>
          </a:p>
          <a:p>
            <a:pPr lvl="3"/>
            <a:r>
              <a:rPr lang="en-US" dirty="0" smtClean="0"/>
              <a:t>prosody (sound characteristics: stress, intonation, loudness, pitch, and duration of syllables)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for teaching listening to beginning learners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on success</a:t>
            </a:r>
          </a:p>
          <a:p>
            <a:pPr lvl="1"/>
            <a:r>
              <a:rPr lang="en-US" dirty="0" smtClean="0"/>
              <a:t>Provide the opportunity for students to succeed in small ways.</a:t>
            </a:r>
          </a:p>
          <a:p>
            <a:pPr lvl="2"/>
            <a:r>
              <a:rPr lang="en-US" dirty="0" smtClean="0"/>
              <a:t>Provide multiple opportunities</a:t>
            </a:r>
          </a:p>
          <a:p>
            <a:pPr lvl="2"/>
            <a:r>
              <a:rPr lang="en-US" dirty="0" smtClean="0"/>
              <a:t>Adjust the difficulty level of tasks</a:t>
            </a:r>
          </a:p>
          <a:p>
            <a:pPr lvl="2"/>
            <a:r>
              <a:rPr lang="en-US" dirty="0" smtClean="0"/>
              <a:t>Design assessments that focus more on what students can do than what they can’t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hapter 2 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MU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SMU PowerPoint Template</Template>
  <TotalTime>291</TotalTime>
  <Words>848</Words>
  <Application>Microsoft Office PowerPoint</Application>
  <PresentationFormat>On-screen Show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SMU PowerPoint Template</vt:lpstr>
      <vt:lpstr>Chapter 2 </vt:lpstr>
      <vt:lpstr>ACTFL Proficiency Guidelines</vt:lpstr>
      <vt:lpstr>ACTFL Beginner Guidelines</vt:lpstr>
      <vt:lpstr>Some Factors</vt:lpstr>
      <vt:lpstr>Teaching, Not Testing</vt:lpstr>
      <vt:lpstr>Levels of Processing</vt:lpstr>
      <vt:lpstr>Principles for teaching listening to beginning learners</vt:lpstr>
      <vt:lpstr>Principles for teaching listening to beginning learners (2)</vt:lpstr>
      <vt:lpstr>Principles for teaching listening to beginning learners (3)</vt:lpstr>
      <vt:lpstr>Scaffolding</vt:lpstr>
      <vt:lpstr>Helping with Difficult Tasks</vt:lpstr>
      <vt:lpstr>Useful Categories for Beginners</vt:lpstr>
      <vt:lpstr>Pre-listening Warm-up Activities</vt:lpstr>
      <vt:lpstr>Listening for Specific Information/ Literal Comprehension</vt:lpstr>
      <vt:lpstr>Listening for Gist/Reorganization</vt:lpstr>
      <vt:lpstr>Inferencing</vt:lpstr>
      <vt:lpstr>Listening and Making Evaluations</vt:lpstr>
      <vt:lpstr>Appreciation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</dc:title>
  <dc:creator>dan</dc:creator>
  <cp:lastModifiedBy>dan</cp:lastModifiedBy>
  <cp:revision>21</cp:revision>
  <dcterms:created xsi:type="dcterms:W3CDTF">2011-02-28T02:46:03Z</dcterms:created>
  <dcterms:modified xsi:type="dcterms:W3CDTF">2011-03-01T08:26:35Z</dcterms:modified>
</cp:coreProperties>
</file>