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60" r:id="rId5"/>
    <p:sldId id="259" r:id="rId6"/>
    <p:sldId id="265" r:id="rId7"/>
    <p:sldId id="261" r:id="rId8"/>
    <p:sldId id="266" r:id="rId9"/>
    <p:sldId id="262" r:id="rId10"/>
    <p:sldId id="267" r:id="rId11"/>
    <p:sldId id="263" r:id="rId12"/>
    <p:sldId id="268" r:id="rId13"/>
    <p:sldId id="264" r:id="rId14"/>
    <p:sldId id="269" r:id="rId15"/>
    <p:sldId id="270" r:id="rId16"/>
    <p:sldId id="271" r:id="rId17"/>
    <p:sldId id="272" r:id="rId18"/>
    <p:sldId id="273" r:id="rId19"/>
    <p:sldId id="274" r:id="rId20"/>
  </p:sldIdLst>
  <p:sldSz cx="9144000" cy="6858000" type="screen4x3"/>
  <p:notesSz cx="6858000" cy="9144000"/>
  <p:custDataLst>
    <p:tags r:id="rId2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8" d="100"/>
          <a:sy n="58" d="100"/>
        </p:scale>
        <p:origin x="-78" y="-24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90800"/>
            <a:ext cx="7772400" cy="1470025"/>
          </a:xfrm>
        </p:spPr>
        <p:txBody>
          <a:bodyPr/>
          <a:lstStyle>
            <a:lvl1pPr>
              <a:defRPr>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44958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34F08CA-2FF4-41E6-87D7-9981B97F9385}" type="datetimeFigureOut">
              <a:rPr lang="en-US" smtClean="0"/>
              <a:pPr/>
              <a:t>3/5/2011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9A5789-886D-4B6D-93E5-4C177BBE566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4F08CA-2FF4-41E6-87D7-9981B97F9385}" type="datetimeFigureOut">
              <a:rPr lang="en-US" smtClean="0"/>
              <a:pPr/>
              <a:t>3/5/2011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9A5789-886D-4B6D-93E5-4C177BBE566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752600"/>
            <a:ext cx="2057400" cy="4373563"/>
          </a:xfrm>
        </p:spPr>
        <p:txBody>
          <a:bodyPr vert="eaVert"/>
          <a:lstStyle>
            <a:lvl1pPr>
              <a:defRPr>
                <a:solidFill>
                  <a:schemeClr val="tx1"/>
                </a:solidFil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752600"/>
            <a:ext cx="6019800" cy="4373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4F08CA-2FF4-41E6-87D7-9981B97F9385}" type="datetimeFigureOut">
              <a:rPr lang="en-US" smtClean="0"/>
              <a:pPr/>
              <a:t>3/5/2011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9A5789-886D-4B6D-93E5-4C177BBE566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4F08CA-2FF4-41E6-87D7-9981B97F9385}" type="datetimeFigureOut">
              <a:rPr lang="en-US" smtClean="0"/>
              <a:pPr/>
              <a:t>3/5/2011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9A5789-886D-4B6D-93E5-4C177BBE566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4F08CA-2FF4-41E6-87D7-9981B97F9385}" type="datetimeFigureOut">
              <a:rPr lang="en-US" smtClean="0"/>
              <a:pPr/>
              <a:t>3/5/2011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9A5789-886D-4B6D-93E5-4C177BBE566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52600"/>
            <a:ext cx="40386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52600"/>
            <a:ext cx="40386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34F08CA-2FF4-41E6-87D7-9981B97F9385}" type="datetimeFigureOut">
              <a:rPr lang="en-US" smtClean="0"/>
              <a:pPr/>
              <a:t>3/5/2011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9A5789-886D-4B6D-93E5-4C177BBE566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752599"/>
            <a:ext cx="4040188" cy="4222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52599"/>
            <a:ext cx="4041775" cy="4222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34F08CA-2FF4-41E6-87D7-9981B97F9385}" type="datetimeFigureOut">
              <a:rPr lang="en-US" smtClean="0"/>
              <a:pPr/>
              <a:t>3/5/2011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9A5789-886D-4B6D-93E5-4C177BBE566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34F08CA-2FF4-41E6-87D7-9981B97F9385}" type="datetimeFigureOut">
              <a:rPr lang="en-US" smtClean="0"/>
              <a:pPr/>
              <a:t>3/5/2011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9A5789-886D-4B6D-93E5-4C177BBE566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4F08CA-2FF4-41E6-87D7-9981B97F9385}" type="datetimeFigureOut">
              <a:rPr lang="en-US" smtClean="0"/>
              <a:pPr/>
              <a:t>3/5/2011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9A5789-886D-4B6D-93E5-4C177BBE566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752600"/>
            <a:ext cx="3008313" cy="762000"/>
          </a:xfrm>
        </p:spPr>
        <p:txBody>
          <a:bodyPr anchor="b"/>
          <a:lstStyle>
            <a:lvl1pPr algn="l">
              <a:defRPr sz="2000" b="1">
                <a:solidFill>
                  <a:schemeClr val="tx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1752600"/>
            <a:ext cx="5111750" cy="4373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2514600"/>
            <a:ext cx="3008313" cy="36115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4F08CA-2FF4-41E6-87D7-9981B97F9385}" type="datetimeFigureOut">
              <a:rPr lang="en-US" smtClean="0"/>
              <a:pPr/>
              <a:t>3/5/2011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9A5789-886D-4B6D-93E5-4C177BBE566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chemeClr val="tx1"/>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1752599"/>
            <a:ext cx="5486400" cy="29749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4F08CA-2FF4-41E6-87D7-9981B97F9385}" type="datetimeFigureOut">
              <a:rPr lang="en-US" smtClean="0"/>
              <a:pPr/>
              <a:t>3/5/2011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9A5789-886D-4B6D-93E5-4C177BBE566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219200" y="0"/>
            <a:ext cx="7924800" cy="1752600"/>
          </a:xfrm>
          <a:prstGeom prst="rect">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10800000" scaled="1"/>
            <a:tileRect/>
          </a:gradFill>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a:p>
        </p:txBody>
      </p:sp>
      <p:pic>
        <p:nvPicPr>
          <p:cNvPr id="1027" name="Picture 3"/>
          <p:cNvPicPr>
            <a:picLocks noChangeAspect="1" noChangeArrowheads="1"/>
          </p:cNvPicPr>
          <p:nvPr/>
        </p:nvPicPr>
        <p:blipFill>
          <a:blip r:embed="rId13" cstate="print"/>
          <a:srcRect/>
          <a:stretch>
            <a:fillRect/>
          </a:stretch>
        </p:blipFill>
        <p:spPr bwMode="auto">
          <a:xfrm>
            <a:off x="0" y="0"/>
            <a:ext cx="1905000" cy="1885950"/>
          </a:xfrm>
          <a:prstGeom prst="rect">
            <a:avLst/>
          </a:prstGeom>
          <a:noFill/>
          <a:ln w="9525">
            <a:noFill/>
            <a:miter lim="800000"/>
            <a:headEnd/>
            <a:tailEnd/>
          </a:ln>
        </p:spPr>
      </p:pic>
      <p:sp>
        <p:nvSpPr>
          <p:cNvPr id="2" name="Title Placeholder 1"/>
          <p:cNvSpPr>
            <a:spLocks noGrp="1"/>
          </p:cNvSpPr>
          <p:nvPr>
            <p:ph type="title"/>
          </p:nvPr>
        </p:nvSpPr>
        <p:spPr>
          <a:xfrm>
            <a:off x="1828800" y="274638"/>
            <a:ext cx="7086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F08CA-2FF4-41E6-87D7-9981B97F9385}" type="datetimeFigureOut">
              <a:rPr lang="en-US" smtClean="0"/>
              <a:pPr/>
              <a:t>3/5/2011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9A5789-886D-4B6D-93E5-4C177BBE566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bg1">
              <a:lumMod val="9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sil.org/lingualinks/languagelearning/otherresources/actflproficiencyguidelines/contents.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3 </a:t>
            </a:r>
            <a:endParaRPr lang="en-US" dirty="0"/>
          </a:p>
        </p:txBody>
      </p:sp>
      <p:sp>
        <p:nvSpPr>
          <p:cNvPr id="3" name="Subtitle 2"/>
          <p:cNvSpPr>
            <a:spLocks noGrp="1"/>
          </p:cNvSpPr>
          <p:nvPr>
            <p:ph type="subTitle" idx="1"/>
          </p:nvPr>
        </p:nvSpPr>
        <p:spPr/>
        <p:txBody>
          <a:bodyPr>
            <a:normAutofit fontScale="92500"/>
          </a:bodyPr>
          <a:lstStyle/>
          <a:p>
            <a:r>
              <a:rPr lang="en-US" dirty="0" smtClean="0"/>
              <a:t>Listening for </a:t>
            </a:r>
            <a:r>
              <a:rPr lang="en-US" smtClean="0"/>
              <a:t>intermediate level learners</a:t>
            </a:r>
            <a:endParaRPr lang="en-US" dirty="0" smtClean="0"/>
          </a:p>
          <a:p>
            <a:endParaRPr lang="en-US" sz="1800" dirty="0" smtClean="0"/>
          </a:p>
          <a:p>
            <a:r>
              <a:rPr lang="en-US" sz="1800" dirty="0" err="1" smtClean="0"/>
              <a:t>Helgesen</a:t>
            </a:r>
            <a:r>
              <a:rPr lang="en-US" sz="1800" dirty="0" smtClean="0"/>
              <a:t>, M. &amp; Brown, S. (2007). </a:t>
            </a:r>
            <a:r>
              <a:rPr lang="en-US" sz="1800" i="1" dirty="0" smtClean="0"/>
              <a:t>Listening</a:t>
            </a:r>
            <a:r>
              <a:rPr lang="en-US" sz="1800" dirty="0" smtClean="0"/>
              <a:t> [w/CD</a:t>
            </a:r>
            <a:r>
              <a:rPr lang="en-US" sz="1800" dirty="0"/>
              <a:t>]</a:t>
            </a:r>
            <a:r>
              <a:rPr lang="en-US" sz="1800" dirty="0" smtClean="0"/>
              <a:t>. McGraw-Hill: New York.</a:t>
            </a:r>
            <a:endParaRPr lang="en-US" sz="1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Speaker Planning</a:t>
            </a:r>
            <a:endParaRPr lang="en-US" dirty="0"/>
          </a:p>
        </p:txBody>
      </p:sp>
      <p:sp>
        <p:nvSpPr>
          <p:cNvPr id="3" name="Content Placeholder 2"/>
          <p:cNvSpPr>
            <a:spLocks noGrp="1"/>
          </p:cNvSpPr>
          <p:nvPr>
            <p:ph idx="1"/>
          </p:nvPr>
        </p:nvSpPr>
        <p:spPr/>
        <p:txBody>
          <a:bodyPr/>
          <a:lstStyle/>
          <a:p>
            <a:r>
              <a:rPr lang="en-US" dirty="0" smtClean="0"/>
              <a:t>Add or remove speakers from the listening.</a:t>
            </a:r>
          </a:p>
          <a:p>
            <a:r>
              <a:rPr lang="en-US" dirty="0" smtClean="0"/>
              <a:t>Pause to allow for reflection.</a:t>
            </a:r>
          </a:p>
          <a:p>
            <a:r>
              <a:rPr lang="en-US" dirty="0" smtClean="0"/>
              <a:t>Read the script (familiar teacher voice)</a:t>
            </a:r>
          </a:p>
          <a:p>
            <a:r>
              <a:rPr lang="en-US" dirty="0" smtClean="0"/>
              <a:t>Replay the recording as much as needed.</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Listener</a:t>
            </a:r>
            <a:endParaRPr lang="en-US" dirty="0"/>
          </a:p>
        </p:txBody>
      </p:sp>
      <p:sp>
        <p:nvSpPr>
          <p:cNvPr id="3" name="Content Placeholder 2"/>
          <p:cNvSpPr>
            <a:spLocks noGrp="1"/>
          </p:cNvSpPr>
          <p:nvPr>
            <p:ph idx="1"/>
          </p:nvPr>
        </p:nvSpPr>
        <p:spPr/>
        <p:txBody>
          <a:bodyPr>
            <a:normAutofit/>
          </a:bodyPr>
          <a:lstStyle/>
          <a:p>
            <a:r>
              <a:rPr lang="en-US" dirty="0" smtClean="0"/>
              <a:t>Proficiency level</a:t>
            </a:r>
          </a:p>
          <a:p>
            <a:pPr lvl="1"/>
            <a:r>
              <a:rPr lang="en-US" dirty="0" smtClean="0"/>
              <a:t>Advance understand better than beginners.</a:t>
            </a:r>
          </a:p>
          <a:p>
            <a:r>
              <a:rPr lang="en-US" dirty="0" smtClean="0"/>
              <a:t>Interest and motivation</a:t>
            </a:r>
          </a:p>
          <a:p>
            <a:pPr lvl="1"/>
            <a:r>
              <a:rPr lang="en-US" dirty="0" smtClean="0"/>
              <a:t>The more interesting, the more/better one is likely to listen.</a:t>
            </a:r>
          </a:p>
          <a:p>
            <a:r>
              <a:rPr lang="en-US" dirty="0" smtClean="0"/>
              <a:t>Confidence</a:t>
            </a:r>
          </a:p>
          <a:p>
            <a:pPr lvl="1"/>
            <a:r>
              <a:rPr lang="en-US" dirty="0" smtClean="0"/>
              <a:t>Confidence high = better performance than confidence low.</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Listener Planning</a:t>
            </a:r>
            <a:endParaRPr lang="en-US" dirty="0"/>
          </a:p>
        </p:txBody>
      </p:sp>
      <p:sp>
        <p:nvSpPr>
          <p:cNvPr id="3" name="Content Placeholder 2"/>
          <p:cNvSpPr>
            <a:spLocks noGrp="1"/>
          </p:cNvSpPr>
          <p:nvPr>
            <p:ph idx="1"/>
          </p:nvPr>
        </p:nvSpPr>
        <p:spPr/>
        <p:txBody>
          <a:bodyPr/>
          <a:lstStyle/>
          <a:p>
            <a:r>
              <a:rPr lang="en-US" dirty="0" smtClean="0"/>
              <a:t>Provide multiple venues for responses: speaking, acting out, drawing, writing, etc.</a:t>
            </a:r>
          </a:p>
          <a:p>
            <a:r>
              <a:rPr lang="en-US" dirty="0" smtClean="0"/>
              <a:t>Share the task with group work.</a:t>
            </a:r>
          </a:p>
          <a:p>
            <a:r>
              <a:rPr lang="en-US" dirty="0" smtClean="0"/>
              <a:t>Do a “</a:t>
            </a:r>
            <a:r>
              <a:rPr lang="en-US" dirty="0" err="1" smtClean="0"/>
              <a:t>microtask</a:t>
            </a:r>
            <a:r>
              <a:rPr lang="en-US" dirty="0" smtClean="0"/>
              <a:t>” before the main task. Something that can prepare learners for the main task.</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Listening Strategies</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Predicting</a:t>
            </a:r>
            <a:r>
              <a:rPr lang="en-US" dirty="0" smtClean="0"/>
              <a:t>: try to predict what will happen </a:t>
            </a:r>
            <a:r>
              <a:rPr lang="en-US" u="sng" dirty="0" smtClean="0"/>
              <a:t>before</a:t>
            </a:r>
            <a:r>
              <a:rPr lang="en-US" dirty="0" smtClean="0"/>
              <a:t> listening and </a:t>
            </a:r>
            <a:r>
              <a:rPr lang="en-US" u="sng" dirty="0" smtClean="0"/>
              <a:t>during</a:t>
            </a:r>
            <a:r>
              <a:rPr lang="en-US" dirty="0" smtClean="0"/>
              <a:t> listening</a:t>
            </a:r>
          </a:p>
          <a:p>
            <a:r>
              <a:rPr lang="en-US" b="1" dirty="0" err="1" smtClean="0"/>
              <a:t>Inferencing</a:t>
            </a:r>
            <a:r>
              <a:rPr lang="en-US" dirty="0" smtClean="0"/>
              <a:t>: try to think about what the speaker means beyond the literal meaning of the text.</a:t>
            </a:r>
          </a:p>
          <a:p>
            <a:r>
              <a:rPr lang="en-US" b="1" dirty="0" smtClean="0"/>
              <a:t>Monitoring</a:t>
            </a:r>
            <a:r>
              <a:rPr lang="en-US" dirty="0" smtClean="0"/>
              <a:t>: think about what you do and do not understand while listening.</a:t>
            </a:r>
          </a:p>
          <a:p>
            <a:r>
              <a:rPr lang="en-US" b="1" dirty="0" smtClean="0"/>
              <a:t>Clarifying</a:t>
            </a:r>
            <a:r>
              <a:rPr lang="en-US" dirty="0" smtClean="0"/>
              <a:t>: Ask questions when you don’t fully understand.</a:t>
            </a:r>
          </a:p>
          <a:p>
            <a:r>
              <a:rPr lang="en-US" b="1" dirty="0" smtClean="0"/>
              <a:t>Responding</a:t>
            </a:r>
            <a:r>
              <a:rPr lang="en-US" dirty="0" smtClean="0"/>
              <a:t>: React to what the speaker is saying.</a:t>
            </a:r>
          </a:p>
          <a:p>
            <a:r>
              <a:rPr lang="en-US" b="1" dirty="0" smtClean="0"/>
              <a:t>Evaluating</a:t>
            </a:r>
            <a:r>
              <a:rPr lang="en-US" dirty="0" smtClean="0"/>
              <a:t>: Think about how successful you were in the completed listening task.</a:t>
            </a:r>
          </a:p>
          <a:p>
            <a:endParaRPr lang="en-US" dirty="0" smtClean="0"/>
          </a:p>
          <a:p>
            <a:r>
              <a:rPr lang="en-US" sz="2600" dirty="0" smtClean="0"/>
              <a:t>P. 70-84 for examples of these strategies in classroom practice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Acquisition vs. Learning</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Acquisition</a:t>
            </a:r>
            <a:r>
              <a:rPr lang="en-US" dirty="0" smtClean="0"/>
              <a:t> is the unconscious ability to understand and use the language. (first language)</a:t>
            </a:r>
          </a:p>
          <a:p>
            <a:r>
              <a:rPr lang="en-US" b="1" dirty="0" smtClean="0"/>
              <a:t>Learning</a:t>
            </a:r>
            <a:r>
              <a:rPr lang="en-US" dirty="0" smtClean="0"/>
              <a:t> is the conscious attempt to understand and use the language</a:t>
            </a:r>
          </a:p>
          <a:p>
            <a:r>
              <a:rPr lang="en-US" b="1" dirty="0" smtClean="0"/>
              <a:t>Focus on Form </a:t>
            </a:r>
            <a:r>
              <a:rPr lang="en-US" dirty="0" smtClean="0"/>
              <a:t>is the use of activities to implicitly highlight language forms.</a:t>
            </a:r>
          </a:p>
          <a:p>
            <a:pPr lvl="1"/>
            <a:r>
              <a:rPr lang="en-US" dirty="0" smtClean="0"/>
              <a:t>Particularly important at the intermediate level when learners have enough understanding of the language for meaning, but can benefit from noticing the difference between what they hear and what was actually said.</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Where to Put Listening in a Lesson</a:t>
            </a:r>
            <a:endParaRPr lang="en-US" dirty="0"/>
          </a:p>
        </p:txBody>
      </p:sp>
      <p:sp>
        <p:nvSpPr>
          <p:cNvPr id="3" name="Content Placeholder 2"/>
          <p:cNvSpPr>
            <a:spLocks noGrp="1"/>
          </p:cNvSpPr>
          <p:nvPr>
            <p:ph idx="1"/>
          </p:nvPr>
        </p:nvSpPr>
        <p:spPr/>
        <p:txBody>
          <a:bodyPr/>
          <a:lstStyle/>
          <a:p>
            <a:r>
              <a:rPr lang="en-US" dirty="0" smtClean="0"/>
              <a:t>Beginning of the lesson</a:t>
            </a:r>
          </a:p>
          <a:p>
            <a:r>
              <a:rPr lang="en-US" dirty="0" smtClean="0"/>
              <a:t>Middle of the lesson</a:t>
            </a:r>
          </a:p>
          <a:p>
            <a:r>
              <a:rPr lang="en-US" dirty="0" smtClean="0"/>
              <a:t>End of the lesson</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Listening at the beginning of the lesson</a:t>
            </a:r>
            <a:endParaRPr lang="en-US" dirty="0"/>
          </a:p>
        </p:txBody>
      </p:sp>
      <p:sp>
        <p:nvSpPr>
          <p:cNvPr id="3" name="Content Placeholder 2"/>
          <p:cNvSpPr>
            <a:spLocks noGrp="1"/>
          </p:cNvSpPr>
          <p:nvPr>
            <p:ph idx="1"/>
          </p:nvPr>
        </p:nvSpPr>
        <p:spPr/>
        <p:txBody>
          <a:bodyPr/>
          <a:lstStyle/>
          <a:p>
            <a:r>
              <a:rPr lang="en-US" dirty="0" smtClean="0"/>
              <a:t>Provides input needed for language learning.</a:t>
            </a:r>
          </a:p>
          <a:p>
            <a:pPr lvl="1"/>
            <a:r>
              <a:rPr lang="en-US" dirty="0" smtClean="0"/>
              <a:t>Background information</a:t>
            </a:r>
          </a:p>
          <a:p>
            <a:pPr lvl="1"/>
            <a:r>
              <a:rPr lang="en-US" dirty="0" smtClean="0"/>
              <a:t>Topic introduction</a:t>
            </a:r>
          </a:p>
          <a:p>
            <a:pPr lvl="1"/>
            <a:r>
              <a:rPr lang="en-US" dirty="0" smtClean="0"/>
              <a:t>Motivation</a:t>
            </a:r>
          </a:p>
          <a:p>
            <a:r>
              <a:rPr lang="en-US" dirty="0" smtClean="0"/>
              <a:t>Practice hearing the language before requiring students to produce it.</a:t>
            </a:r>
          </a:p>
          <a:p>
            <a:pPr lvl="1"/>
            <a:r>
              <a:rPr lang="en-US" dirty="0" smtClean="0"/>
              <a:t>PPP (Presentation, Practice, Production)</a:t>
            </a:r>
          </a:p>
          <a:p>
            <a:pPr lvl="2"/>
            <a:r>
              <a:rPr lang="en-US" dirty="0" smtClean="0"/>
              <a:t>Not a great approach, but popular</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Listening in the middle of the lesson</a:t>
            </a:r>
            <a:endParaRPr lang="en-US" dirty="0"/>
          </a:p>
        </p:txBody>
      </p:sp>
      <p:sp>
        <p:nvSpPr>
          <p:cNvPr id="3" name="Content Placeholder 2"/>
          <p:cNvSpPr>
            <a:spLocks noGrp="1"/>
          </p:cNvSpPr>
          <p:nvPr>
            <p:ph idx="1"/>
          </p:nvPr>
        </p:nvSpPr>
        <p:spPr/>
        <p:txBody>
          <a:bodyPr/>
          <a:lstStyle/>
          <a:p>
            <a:r>
              <a:rPr lang="en-US" dirty="0" smtClean="0"/>
              <a:t>Beginning is a good time to build a need for input provided by listening.</a:t>
            </a:r>
          </a:p>
          <a:p>
            <a:r>
              <a:rPr lang="en-US" dirty="0" smtClean="0"/>
              <a:t>First communication, then a focus on form</a:t>
            </a:r>
          </a:p>
          <a:p>
            <a:r>
              <a:rPr lang="en-US" dirty="0" smtClean="0"/>
              <a:t>Task-based learning</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Listening at the end of the lesson</a:t>
            </a:r>
            <a:endParaRPr lang="en-US" dirty="0"/>
          </a:p>
        </p:txBody>
      </p:sp>
      <p:sp>
        <p:nvSpPr>
          <p:cNvPr id="3" name="Content Placeholder 2"/>
          <p:cNvSpPr>
            <a:spLocks noGrp="1"/>
          </p:cNvSpPr>
          <p:nvPr>
            <p:ph idx="1"/>
          </p:nvPr>
        </p:nvSpPr>
        <p:spPr/>
        <p:txBody>
          <a:bodyPr/>
          <a:lstStyle/>
          <a:p>
            <a:r>
              <a:rPr lang="en-US" dirty="0" smtClean="0"/>
              <a:t>Review</a:t>
            </a:r>
          </a:p>
          <a:p>
            <a:r>
              <a:rPr lang="en-US" dirty="0" smtClean="0"/>
              <a:t>Task recycling </a:t>
            </a:r>
          </a:p>
          <a:p>
            <a:pPr lvl="1"/>
            <a:r>
              <a:rPr lang="en-US" dirty="0" smtClean="0"/>
              <a:t>Repeat the same task to increase practice, retention, and performance</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Assessing intermediate learners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In addition to those discussed in chapter 2</a:t>
            </a:r>
          </a:p>
          <a:p>
            <a:r>
              <a:rPr lang="en-US" dirty="0" smtClean="0"/>
              <a:t>Self-assessment</a:t>
            </a:r>
          </a:p>
          <a:p>
            <a:pPr lvl="1"/>
            <a:r>
              <a:rPr lang="en-US" dirty="0" smtClean="0"/>
              <a:t>Assessment in terms of what one can do (functional language)</a:t>
            </a:r>
          </a:p>
          <a:p>
            <a:pPr lvl="1"/>
            <a:r>
              <a:rPr lang="en-US" dirty="0" smtClean="0"/>
              <a:t>Surveys, journals, journals, learning logs</a:t>
            </a:r>
          </a:p>
          <a:p>
            <a:r>
              <a:rPr lang="en-US" dirty="0" smtClean="0"/>
              <a:t>Communicative tests</a:t>
            </a:r>
          </a:p>
          <a:p>
            <a:pPr lvl="1"/>
            <a:r>
              <a:rPr lang="en-US" dirty="0" smtClean="0"/>
              <a:t>Authentic interactions</a:t>
            </a:r>
          </a:p>
          <a:p>
            <a:pPr lvl="1"/>
            <a:r>
              <a:rPr lang="en-US" dirty="0" smtClean="0"/>
              <a:t>Jigsaw listening, group-work, </a:t>
            </a:r>
          </a:p>
          <a:p>
            <a:r>
              <a:rPr lang="en-US" dirty="0" smtClean="0"/>
              <a:t>Performance-based testing</a:t>
            </a:r>
          </a:p>
          <a:p>
            <a:pPr lvl="1"/>
            <a:r>
              <a:rPr lang="en-US" dirty="0" smtClean="0"/>
              <a:t>Very similar to communicative tests</a:t>
            </a:r>
          </a:p>
          <a:p>
            <a:pPr lvl="1"/>
            <a:r>
              <a:rPr lang="en-US" dirty="0" smtClean="0"/>
              <a:t>Performance-based testing is direct, whereas communicative tests are indirect.</a:t>
            </a:r>
            <a:endParaRPr lang="en-US" dirty="0" smtClean="0"/>
          </a:p>
          <a:p>
            <a:r>
              <a:rPr lang="en-US" dirty="0" smtClean="0"/>
              <a:t>Difference between evaluation and assessment</a:t>
            </a:r>
          </a:p>
          <a:p>
            <a:pPr lvl="1"/>
            <a:r>
              <a:rPr lang="en-US" dirty="0" smtClean="0"/>
              <a:t>Evaluation is broad array of measures</a:t>
            </a:r>
          </a:p>
          <a:p>
            <a:pPr lvl="1"/>
            <a:r>
              <a:rPr lang="en-US" dirty="0" smtClean="0"/>
              <a:t>Assessment is a single on of the measures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ACTFL Proficiency Guidelines</a:t>
            </a:r>
            <a:endParaRPr lang="en-US" dirty="0"/>
          </a:p>
        </p:txBody>
      </p:sp>
      <p:sp>
        <p:nvSpPr>
          <p:cNvPr id="3" name="Content Placeholder 2"/>
          <p:cNvSpPr>
            <a:spLocks noGrp="1"/>
          </p:cNvSpPr>
          <p:nvPr>
            <p:ph idx="1"/>
          </p:nvPr>
        </p:nvSpPr>
        <p:spPr/>
        <p:txBody>
          <a:bodyPr/>
          <a:lstStyle/>
          <a:p>
            <a:r>
              <a:rPr lang="en-US" dirty="0" smtClean="0"/>
              <a:t>Summaries of </a:t>
            </a:r>
            <a:r>
              <a:rPr lang="en-US" dirty="0" smtClean="0">
                <a:hlinkClick r:id="rId2"/>
              </a:rPr>
              <a:t>all ACTFL Proficiency Guidelines</a:t>
            </a:r>
            <a:endParaRPr lang="en-US" dirty="0" smtClean="0"/>
          </a:p>
          <a:p>
            <a:r>
              <a:rPr lang="en-US" dirty="0" smtClean="0"/>
              <a:t>This book discusses listening for novice, intermediate, and advanced proficiency language learners.</a:t>
            </a:r>
          </a:p>
          <a:p>
            <a:r>
              <a:rPr lang="en-US" dirty="0" smtClean="0"/>
              <a:t>This chapter focuses on intermediate learners.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Intermediate Learners</a:t>
            </a:r>
            <a:endParaRPr lang="en-US" dirty="0"/>
          </a:p>
        </p:txBody>
      </p:sp>
      <p:sp>
        <p:nvSpPr>
          <p:cNvPr id="3" name="Content Placeholder 2"/>
          <p:cNvSpPr>
            <a:spLocks noGrp="1"/>
          </p:cNvSpPr>
          <p:nvPr>
            <p:ph idx="1"/>
          </p:nvPr>
        </p:nvSpPr>
        <p:spPr/>
        <p:txBody>
          <a:bodyPr/>
          <a:lstStyle/>
          <a:p>
            <a:r>
              <a:rPr lang="en-US" dirty="0" smtClean="0"/>
              <a:t>Able to understand:</a:t>
            </a:r>
          </a:p>
          <a:p>
            <a:pPr lvl="1"/>
            <a:r>
              <a:rPr lang="en-US" dirty="0" smtClean="0"/>
              <a:t>Content about personal background and needs.</a:t>
            </a:r>
          </a:p>
          <a:p>
            <a:pPr lvl="1"/>
            <a:r>
              <a:rPr lang="en-US" dirty="0" smtClean="0"/>
              <a:t>Sentences that are combinations of phrases already learned.</a:t>
            </a:r>
          </a:p>
          <a:p>
            <a:pPr lvl="1"/>
            <a:r>
              <a:rPr lang="en-US" dirty="0" smtClean="0"/>
              <a:t>Everyday situations.</a:t>
            </a:r>
          </a:p>
          <a:p>
            <a:pPr lvl="1"/>
            <a:r>
              <a:rPr lang="en-US" dirty="0" smtClean="0"/>
              <a:t>Short telephone conversations, simple announcements, and some news reports.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Gauging Difficulty</a:t>
            </a:r>
            <a:endParaRPr lang="en-US" dirty="0"/>
          </a:p>
        </p:txBody>
      </p:sp>
      <p:sp>
        <p:nvSpPr>
          <p:cNvPr id="3" name="Content Placeholder 2"/>
          <p:cNvSpPr>
            <a:spLocks noGrp="1"/>
          </p:cNvSpPr>
          <p:nvPr>
            <p:ph idx="1"/>
          </p:nvPr>
        </p:nvSpPr>
        <p:spPr/>
        <p:txBody>
          <a:bodyPr>
            <a:normAutofit/>
          </a:bodyPr>
          <a:lstStyle/>
          <a:p>
            <a:r>
              <a:rPr lang="en-US" dirty="0" smtClean="0"/>
              <a:t>Text</a:t>
            </a:r>
          </a:p>
          <a:p>
            <a:r>
              <a:rPr lang="en-US" dirty="0" smtClean="0"/>
              <a:t>Task</a:t>
            </a:r>
          </a:p>
          <a:p>
            <a:r>
              <a:rPr lang="en-US" dirty="0" smtClean="0"/>
              <a:t>Speaker</a:t>
            </a:r>
          </a:p>
          <a:p>
            <a:r>
              <a:rPr lang="en-US" dirty="0" smtClean="0"/>
              <a:t>Listener</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a:t>
            </a:r>
            <a:endParaRPr lang="en-US" dirty="0"/>
          </a:p>
        </p:txBody>
      </p:sp>
      <p:sp>
        <p:nvSpPr>
          <p:cNvPr id="3" name="Content Placeholder 2"/>
          <p:cNvSpPr>
            <a:spLocks noGrp="1"/>
          </p:cNvSpPr>
          <p:nvPr>
            <p:ph idx="1"/>
          </p:nvPr>
        </p:nvSpPr>
        <p:spPr/>
        <p:txBody>
          <a:bodyPr>
            <a:noAutofit/>
          </a:bodyPr>
          <a:lstStyle/>
          <a:p>
            <a:r>
              <a:rPr lang="en-US" sz="1600" dirty="0" smtClean="0"/>
              <a:t>Parts of Language</a:t>
            </a:r>
          </a:p>
          <a:p>
            <a:pPr lvl="1"/>
            <a:r>
              <a:rPr lang="en-US" sz="1400" dirty="0" smtClean="0"/>
              <a:t>Speech rate, pausing, unfamiliar words, unfamiliar pronunciation of known words, unfamiliar intonation of sentences, unfamiliar grammatical structures.</a:t>
            </a:r>
          </a:p>
          <a:p>
            <a:r>
              <a:rPr lang="en-US" sz="1600" dirty="0" smtClean="0"/>
              <a:t>Usage of Language</a:t>
            </a:r>
          </a:p>
          <a:p>
            <a:pPr lvl="1"/>
            <a:r>
              <a:rPr lang="en-US" sz="1400" dirty="0" smtClean="0"/>
              <a:t>Lack of familiarity with the way  language is used. Problems with functional language like apologizing or requesting. Lack of familiarity with conventions of direct and indirect speech.</a:t>
            </a:r>
          </a:p>
          <a:p>
            <a:r>
              <a:rPr lang="en-US" sz="1600" dirty="0" smtClean="0"/>
              <a:t>Amount of Language</a:t>
            </a:r>
          </a:p>
          <a:p>
            <a:pPr lvl="1"/>
            <a:r>
              <a:rPr lang="en-US" sz="1400" dirty="0" smtClean="0"/>
              <a:t>Too little or too much information in the text. Redundancy can make understanding easier, but can also put an additional load on the listener.</a:t>
            </a:r>
          </a:p>
          <a:p>
            <a:r>
              <a:rPr lang="en-US" sz="1600" dirty="0" smtClean="0"/>
              <a:t>Organization</a:t>
            </a:r>
          </a:p>
          <a:p>
            <a:pPr lvl="1"/>
            <a:r>
              <a:rPr lang="en-US" sz="1400" dirty="0" smtClean="0"/>
              <a:t>Learners may have difficulties if the text is organized in unfamiliar ways or uses flashbacks, extra comments not related t the main idea, etc…</a:t>
            </a:r>
          </a:p>
          <a:p>
            <a:r>
              <a:rPr lang="en-US" sz="1600" dirty="0" smtClean="0"/>
              <a:t>Content</a:t>
            </a:r>
          </a:p>
          <a:p>
            <a:pPr lvl="1"/>
            <a:r>
              <a:rPr lang="en-US" sz="1400" dirty="0" smtClean="0"/>
              <a:t>Familiar content and vocabulary is easier.</a:t>
            </a:r>
          </a:p>
          <a:p>
            <a:r>
              <a:rPr lang="en-US" sz="1600" dirty="0" smtClean="0"/>
              <a:t>Amount of Context</a:t>
            </a:r>
          </a:p>
          <a:p>
            <a:pPr lvl="1"/>
            <a:r>
              <a:rPr lang="en-US" sz="1400" dirty="0" smtClean="0"/>
              <a:t>Knowing the context surrounding the text makes it easier (what preceded it, relationship of speakers, culture, etc.)</a:t>
            </a:r>
          </a:p>
          <a:p>
            <a:r>
              <a:rPr lang="en-US" sz="1600" dirty="0" smtClean="0"/>
              <a:t>Kind of Text</a:t>
            </a:r>
          </a:p>
          <a:p>
            <a:pPr lvl="1"/>
            <a:r>
              <a:rPr lang="en-US" sz="1400" dirty="0" smtClean="0"/>
              <a:t>Stories (linear texts) are easier than debates or other non-linear texts.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 Planning</a:t>
            </a:r>
            <a:endParaRPr lang="en-US" dirty="0"/>
          </a:p>
        </p:txBody>
      </p:sp>
      <p:sp>
        <p:nvSpPr>
          <p:cNvPr id="3" name="Content Placeholder 2"/>
          <p:cNvSpPr>
            <a:spLocks noGrp="1"/>
          </p:cNvSpPr>
          <p:nvPr>
            <p:ph idx="1"/>
          </p:nvPr>
        </p:nvSpPr>
        <p:spPr/>
        <p:txBody>
          <a:bodyPr/>
          <a:lstStyle/>
          <a:p>
            <a:r>
              <a:rPr lang="en-US" dirty="0" err="1" smtClean="0"/>
              <a:t>Preteach</a:t>
            </a:r>
            <a:r>
              <a:rPr lang="en-US" dirty="0" smtClean="0"/>
              <a:t> key vocabulary.</a:t>
            </a:r>
          </a:p>
          <a:p>
            <a:r>
              <a:rPr lang="en-US" dirty="0" smtClean="0"/>
              <a:t>Modify the script to make the language easier or more difficult.</a:t>
            </a:r>
          </a:p>
          <a:p>
            <a:r>
              <a:rPr lang="en-US" dirty="0" smtClean="0"/>
              <a:t>Preview the content before the listening.</a:t>
            </a:r>
          </a:p>
          <a:p>
            <a:r>
              <a:rPr lang="en-US" dirty="0" smtClean="0"/>
              <a:t>Give additional information after the listening.</a:t>
            </a:r>
          </a:p>
          <a:p>
            <a:r>
              <a:rPr lang="en-US" dirty="0" smtClean="0"/>
              <a:t>Group discussion on the topic at hand.</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Complexity of the task</a:t>
            </a:r>
          </a:p>
          <a:p>
            <a:pPr lvl="1"/>
            <a:r>
              <a:rPr lang="en-US" dirty="0" smtClean="0"/>
              <a:t>Fewer demands on knowledge and memory. Breaking large tasks into smaller, more manageable tasks.</a:t>
            </a:r>
          </a:p>
          <a:p>
            <a:r>
              <a:rPr lang="en-US" dirty="0" smtClean="0"/>
              <a:t>Level of response required</a:t>
            </a:r>
          </a:p>
          <a:p>
            <a:pPr lvl="1"/>
            <a:r>
              <a:rPr lang="en-US" dirty="0" smtClean="0"/>
              <a:t>Checklist is easier than a written response. Summary is easier than providing details.</a:t>
            </a:r>
          </a:p>
          <a:p>
            <a:r>
              <a:rPr lang="en-US" dirty="0" smtClean="0"/>
              <a:t>Level of participation</a:t>
            </a:r>
          </a:p>
          <a:p>
            <a:pPr lvl="1"/>
            <a:r>
              <a:rPr lang="en-US" dirty="0" smtClean="0"/>
              <a:t>Interactive/on line or non-participant listener/recording.</a:t>
            </a:r>
          </a:p>
          <a:p>
            <a:r>
              <a:rPr lang="en-US" dirty="0" smtClean="0"/>
              <a:t>Knowledge of the content and procedure of the task</a:t>
            </a:r>
          </a:p>
          <a:p>
            <a:pPr lvl="1"/>
            <a:r>
              <a:rPr lang="en-US" dirty="0" smtClean="0"/>
              <a:t>Familiar topics and tasks are easier.</a:t>
            </a:r>
          </a:p>
          <a:p>
            <a:r>
              <a:rPr lang="en-US" dirty="0" smtClean="0"/>
              <a:t>Level of support/context</a:t>
            </a:r>
          </a:p>
          <a:p>
            <a:pPr lvl="1"/>
            <a:r>
              <a:rPr lang="en-US" dirty="0" smtClean="0"/>
              <a:t>Scaffolding can make tasks easier.</a:t>
            </a:r>
          </a:p>
          <a:p>
            <a:r>
              <a:rPr lang="en-US" dirty="0" smtClean="0"/>
              <a:t>Response time</a:t>
            </a:r>
          </a:p>
          <a:p>
            <a:pPr lvl="1"/>
            <a:r>
              <a:rPr lang="en-US" dirty="0" smtClean="0"/>
              <a:t>Time between listening and response/activity.</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Planning</a:t>
            </a:r>
            <a:endParaRPr lang="en-US" dirty="0"/>
          </a:p>
        </p:txBody>
      </p:sp>
      <p:sp>
        <p:nvSpPr>
          <p:cNvPr id="3" name="Content Placeholder 2"/>
          <p:cNvSpPr>
            <a:spLocks noGrp="1"/>
          </p:cNvSpPr>
          <p:nvPr>
            <p:ph idx="1"/>
          </p:nvPr>
        </p:nvSpPr>
        <p:spPr/>
        <p:txBody>
          <a:bodyPr/>
          <a:lstStyle/>
          <a:p>
            <a:r>
              <a:rPr lang="en-US" dirty="0" smtClean="0"/>
              <a:t>Write a list of key words on the board</a:t>
            </a:r>
          </a:p>
          <a:p>
            <a:r>
              <a:rPr lang="en-US" dirty="0" smtClean="0"/>
              <a:t>Use pictures</a:t>
            </a:r>
          </a:p>
          <a:p>
            <a:r>
              <a:rPr lang="en-US" dirty="0" smtClean="0"/>
              <a:t>Add TPR or other not vocal action.</a:t>
            </a:r>
          </a:p>
          <a:p>
            <a:r>
              <a:rPr lang="en-US" dirty="0" smtClean="0"/>
              <a:t>Provide the script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Speaker</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Style</a:t>
            </a:r>
          </a:p>
          <a:p>
            <a:pPr lvl="1"/>
            <a:r>
              <a:rPr lang="en-US" dirty="0" smtClean="0"/>
              <a:t>Unique/unfamiliar style of speech</a:t>
            </a:r>
          </a:p>
          <a:p>
            <a:r>
              <a:rPr lang="en-US" dirty="0" smtClean="0"/>
              <a:t>Accent</a:t>
            </a:r>
          </a:p>
          <a:p>
            <a:pPr lvl="1"/>
            <a:r>
              <a:rPr lang="en-US" dirty="0" smtClean="0"/>
              <a:t>Unfamiliar accent</a:t>
            </a:r>
          </a:p>
          <a:p>
            <a:r>
              <a:rPr lang="en-US" dirty="0" smtClean="0"/>
              <a:t>Number of Speakers</a:t>
            </a:r>
          </a:p>
          <a:p>
            <a:pPr lvl="1"/>
            <a:r>
              <a:rPr lang="en-US" dirty="0" smtClean="0"/>
              <a:t>Multiple speakers are often more difficult than a single speaker.</a:t>
            </a:r>
          </a:p>
          <a:p>
            <a:r>
              <a:rPr lang="en-US" dirty="0" smtClean="0"/>
              <a:t>Recorded or Not</a:t>
            </a:r>
          </a:p>
          <a:p>
            <a:pPr lvl="1"/>
            <a:r>
              <a:rPr lang="en-US" dirty="0" smtClean="0"/>
              <a:t>Benefits and drawbacks of using recording vs. real speakers and vice versa.</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Chapter 3 &amp;quot;&quot;/&gt;&lt;property id=&quot;20307&quot; value=&quot;256&quot;/&gt;&lt;/object&gt;&lt;object type=&quot;3&quot; unique_id=&quot;10005&quot;&gt;&lt;property id=&quot;20148&quot; value=&quot;5&quot;/&gt;&lt;property id=&quot;20300&quot; value=&quot;Slide 2&quot;/&gt;&lt;property id=&quot;20307&quot; value=&quot;257&quot;/&gt;&lt;/object&gt;&lt;/object&gt;&lt;/object&gt;&lt;/database&gt;"/>
  <p:tag name="SECTOMILLISECCONVERTED" val="1"/>
</p:tagLst>
</file>

<file path=ppt/theme/theme1.xml><?xml version="1.0" encoding="utf-8"?>
<a:theme xmlns:a="http://schemas.openxmlformats.org/drawingml/2006/main" name="SMU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SMU PowerPoint Template</Template>
  <TotalTime>748</TotalTime>
  <Words>936</Words>
  <Application>Microsoft Office PowerPoint</Application>
  <PresentationFormat>On-screen Show (4:3)</PresentationFormat>
  <Paragraphs>131</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SMU PowerPoint Template</vt:lpstr>
      <vt:lpstr>Chapter 3 </vt:lpstr>
      <vt:lpstr>ACTFL Proficiency Guidelines</vt:lpstr>
      <vt:lpstr>Intermediate Learners</vt:lpstr>
      <vt:lpstr>Gauging Difficulty</vt:lpstr>
      <vt:lpstr>Text</vt:lpstr>
      <vt:lpstr>Text Planning</vt:lpstr>
      <vt:lpstr>Task</vt:lpstr>
      <vt:lpstr>Task Planning</vt:lpstr>
      <vt:lpstr>Speaker</vt:lpstr>
      <vt:lpstr>Speaker Planning</vt:lpstr>
      <vt:lpstr>Listener</vt:lpstr>
      <vt:lpstr>Listener Planning</vt:lpstr>
      <vt:lpstr>Listening Strategies</vt:lpstr>
      <vt:lpstr>Acquisition vs. Learning</vt:lpstr>
      <vt:lpstr>Where to Put Listening in a Lesson</vt:lpstr>
      <vt:lpstr>Listening at the beginning of the lesson</vt:lpstr>
      <vt:lpstr>Listening in the middle of the lesson</vt:lpstr>
      <vt:lpstr>Listening at the end of the lesson</vt:lpstr>
      <vt:lpstr>Assessing intermediate learners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dc:title>
  <dc:creator>dan</dc:creator>
  <cp:lastModifiedBy>dan</cp:lastModifiedBy>
  <cp:revision>76</cp:revision>
  <dcterms:created xsi:type="dcterms:W3CDTF">2011-02-28T02:46:03Z</dcterms:created>
  <dcterms:modified xsi:type="dcterms:W3CDTF">2011-03-05T17:47:44Z</dcterms:modified>
</cp:coreProperties>
</file>