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3008313" cy="7620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599"/>
            <a:ext cx="5486400" cy="2974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0"/>
            <a:ext cx="7924800" cy="1752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08CA-2FF4-41E6-87D7-9981B97F9385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.org/lingualinks/languagelearning/otherresources/actflproficiencyguidelines/conten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Listening </a:t>
            </a:r>
            <a:r>
              <a:rPr lang="en-US" smtClean="0"/>
              <a:t>for advanced level learners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Helgesen</a:t>
            </a:r>
            <a:r>
              <a:rPr lang="en-US" sz="1800" dirty="0" smtClean="0"/>
              <a:t>, M. &amp; Brown, S. (2007). </a:t>
            </a:r>
            <a:r>
              <a:rPr lang="en-US" sz="1800" i="1" dirty="0" smtClean="0"/>
              <a:t>Listening</a:t>
            </a:r>
            <a:r>
              <a:rPr lang="en-US" sz="1800" dirty="0" smtClean="0"/>
              <a:t> [w/CD</a:t>
            </a:r>
            <a:r>
              <a:rPr lang="en-US" sz="1800" dirty="0"/>
              <a:t>]</a:t>
            </a:r>
            <a:r>
              <a:rPr lang="en-US" sz="1800" dirty="0" smtClean="0"/>
              <a:t>. McGraw-Hill: New York.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learners understand the structure of longer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Help learners understand common formats of different genres: lectures, stories, news reports, etc…</a:t>
            </a:r>
          </a:p>
          <a:p>
            <a:r>
              <a:rPr lang="en-US" dirty="0" smtClean="0"/>
              <a:t>Micro-skills (pp. 109-110) (mostly for lectures, but true for many genres)</a:t>
            </a:r>
          </a:p>
          <a:p>
            <a:pPr lvl="1"/>
            <a:r>
              <a:rPr lang="en-US" dirty="0" smtClean="0"/>
              <a:t>Identify:</a:t>
            </a:r>
          </a:p>
          <a:p>
            <a:pPr lvl="2"/>
            <a:r>
              <a:rPr lang="en-US" dirty="0" smtClean="0"/>
              <a:t>What the lecture is about</a:t>
            </a:r>
          </a:p>
          <a:p>
            <a:pPr lvl="2"/>
            <a:r>
              <a:rPr lang="en-US" dirty="0" smtClean="0"/>
              <a:t>How topic changes over time</a:t>
            </a:r>
          </a:p>
          <a:p>
            <a:pPr lvl="2"/>
            <a:r>
              <a:rPr lang="en-US" dirty="0" smtClean="0"/>
              <a:t>Main ideas and their connections</a:t>
            </a:r>
          </a:p>
          <a:p>
            <a:pPr lvl="2"/>
            <a:r>
              <a:rPr lang="en-US" dirty="0" smtClean="0"/>
              <a:t>Relationship between different parts (cause/effect, main argument, conclusion)</a:t>
            </a:r>
          </a:p>
          <a:p>
            <a:pPr lvl="2"/>
            <a:r>
              <a:rPr lang="en-US" dirty="0" smtClean="0"/>
              <a:t>Discourse markers (connecting words/phrases)</a:t>
            </a:r>
          </a:p>
          <a:p>
            <a:pPr lvl="2"/>
            <a:r>
              <a:rPr lang="en-US" dirty="0" smtClean="0"/>
              <a:t>Picking out important information and topic changes from language and voice.</a:t>
            </a:r>
          </a:p>
          <a:p>
            <a:pPr lvl="2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Understanding words from context</a:t>
            </a:r>
          </a:p>
          <a:p>
            <a:pPr lvl="2"/>
            <a:r>
              <a:rPr lang="en-US" dirty="0" smtClean="0"/>
              <a:t>Speaker’s attitude (language, tone, etc.)</a:t>
            </a:r>
          </a:p>
          <a:p>
            <a:pPr lvl="1"/>
            <a:r>
              <a:rPr lang="en-US" dirty="0" smtClean="0"/>
              <a:t>Recognize</a:t>
            </a:r>
          </a:p>
          <a:p>
            <a:pPr lvl="2"/>
            <a:r>
              <a:rPr lang="en-US" dirty="0" smtClean="0"/>
              <a:t>Difference between relevant and irrelevant topics</a:t>
            </a:r>
          </a:p>
          <a:p>
            <a:pPr lvl="2"/>
            <a:r>
              <a:rPr lang="en-US" dirty="0" smtClean="0"/>
              <a:t>Body language used to indicate important ideas, changes in topic, etc.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Condensing</a:t>
            </a:r>
          </a:p>
          <a:p>
            <a:pPr lvl="1"/>
            <a:r>
              <a:rPr lang="en-US" dirty="0" smtClean="0"/>
              <a:t>Collecting and organizing information.</a:t>
            </a:r>
          </a:p>
          <a:p>
            <a:r>
              <a:rPr lang="en-US" dirty="0" smtClean="0"/>
              <a:t>Extending</a:t>
            </a:r>
          </a:p>
          <a:p>
            <a:pPr lvl="1"/>
            <a:r>
              <a:rPr lang="en-US" dirty="0" smtClean="0"/>
              <a:t>Providing opinions, predictions, rationales, and so forth that go beyond the text.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Listening as an example of how learners can interact, such as role plays.</a:t>
            </a:r>
          </a:p>
          <a:p>
            <a:r>
              <a:rPr lang="en-US" dirty="0" smtClean="0"/>
              <a:t>Conversing</a:t>
            </a:r>
          </a:p>
          <a:p>
            <a:r>
              <a:rPr lang="en-US" dirty="0" smtClean="0"/>
              <a:t>Songs, movies, TV, &amp; stories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Focus on norm-referenced tests (TOEFL, TOEIC, IELTS, etc.)</a:t>
            </a:r>
          </a:p>
          <a:p>
            <a:pPr lvl="1"/>
            <a:r>
              <a:rPr lang="en-US" sz="1800" dirty="0" smtClean="0"/>
              <a:t>TOEIC</a:t>
            </a:r>
          </a:p>
          <a:p>
            <a:pPr lvl="2"/>
            <a:r>
              <a:rPr lang="en-US" sz="1400" dirty="0" smtClean="0"/>
              <a:t>Listen to question, choose best response</a:t>
            </a:r>
          </a:p>
          <a:p>
            <a:pPr lvl="2"/>
            <a:r>
              <a:rPr lang="en-US" sz="1400" dirty="0" smtClean="0"/>
              <a:t>Main ideas and details based on short conversation</a:t>
            </a:r>
          </a:p>
          <a:p>
            <a:pPr lvl="2"/>
            <a:r>
              <a:rPr lang="en-US" sz="1400" dirty="0" smtClean="0"/>
              <a:t>Short talk or announcement and answer questions about  main ideas, details, and purpose of speaker.</a:t>
            </a:r>
          </a:p>
          <a:p>
            <a:pPr lvl="1"/>
            <a:r>
              <a:rPr lang="en-US" sz="1800" dirty="0" smtClean="0"/>
              <a:t>Responsive listening – listen and choose from several answers.</a:t>
            </a:r>
          </a:p>
          <a:p>
            <a:pPr lvl="1"/>
            <a:r>
              <a:rPr lang="en-US" sz="1800" dirty="0" smtClean="0"/>
              <a:t>Information transfer questions – Choose picture or other response based on short text.</a:t>
            </a:r>
          </a:p>
          <a:p>
            <a:r>
              <a:rPr lang="en-US" sz="2000" dirty="0" smtClean="0"/>
              <a:t>Classroom assessment for beginner/intermediate works as well.</a:t>
            </a:r>
          </a:p>
          <a:p>
            <a:r>
              <a:rPr lang="en-US" sz="2000" dirty="0" smtClean="0"/>
              <a:t>Portfolio</a:t>
            </a:r>
          </a:p>
          <a:p>
            <a:pPr lvl="1"/>
            <a:r>
              <a:rPr lang="en-US" sz="1800" dirty="0" smtClean="0"/>
              <a:t>Selective collection of learner’s work with reflections on their performance. </a:t>
            </a:r>
          </a:p>
          <a:p>
            <a:pPr lvl="2"/>
            <a:r>
              <a:rPr lang="en-US" sz="1400" dirty="0" smtClean="0"/>
              <a:t>Listening activities from both inside and outside of class.</a:t>
            </a:r>
          </a:p>
          <a:p>
            <a:pPr lvl="2"/>
            <a:r>
              <a:rPr lang="en-US" sz="1400" dirty="0" smtClean="0"/>
              <a:t>Formal assessments as well as informal activities.</a:t>
            </a:r>
          </a:p>
          <a:p>
            <a:pPr lvl="1"/>
            <a:r>
              <a:rPr lang="en-US" sz="1800" dirty="0" smtClean="0"/>
              <a:t>Digital portfolios provide many options for use with multimedia.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general listening hints (origin pp. 120-121)</a:t>
            </a:r>
          </a:p>
          <a:p>
            <a:pPr lvl="1"/>
            <a:r>
              <a:rPr lang="en-US" dirty="0" smtClean="0"/>
              <a:t>Don’t try to listen to all the words and sentences.</a:t>
            </a:r>
          </a:p>
          <a:p>
            <a:pPr lvl="1"/>
            <a:r>
              <a:rPr lang="en-US" dirty="0" smtClean="0"/>
              <a:t>Don’t stop listening when facing unknown words.</a:t>
            </a:r>
          </a:p>
          <a:p>
            <a:pPr lvl="1"/>
            <a:r>
              <a:rPr lang="en-US" dirty="0" smtClean="0"/>
              <a:t>Don’t focus on sentence structures.</a:t>
            </a:r>
          </a:p>
          <a:p>
            <a:pPr lvl="1"/>
            <a:r>
              <a:rPr lang="en-US" dirty="0" smtClean="0"/>
              <a:t>Don’t try to translate the dialogues into your first language.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ACTFL Proficiency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Summaries of </a:t>
            </a:r>
            <a:r>
              <a:rPr lang="en-US" dirty="0" smtClean="0">
                <a:hlinkClick r:id="rId2"/>
              </a:rPr>
              <a:t>all ACTFL Proficiency Guidelines</a:t>
            </a:r>
            <a:endParaRPr lang="en-US" dirty="0" smtClean="0"/>
          </a:p>
          <a:p>
            <a:r>
              <a:rPr lang="en-US" dirty="0" smtClean="0"/>
              <a:t>This book discusses listening for novice, intermediate, and advanced proficiency language learners.</a:t>
            </a:r>
          </a:p>
          <a:p>
            <a:r>
              <a:rPr lang="en-US" dirty="0" smtClean="0"/>
              <a:t>This chapter focuses </a:t>
            </a:r>
            <a:r>
              <a:rPr lang="en-US" smtClean="0"/>
              <a:t>on advanced learners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Listening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understand:</a:t>
            </a:r>
          </a:p>
          <a:p>
            <a:pPr lvl="1"/>
            <a:r>
              <a:rPr lang="en-US" dirty="0" smtClean="0"/>
              <a:t>Main ideas and most details</a:t>
            </a:r>
          </a:p>
          <a:p>
            <a:pPr lvl="1"/>
            <a:r>
              <a:rPr lang="en-US" dirty="0" smtClean="0"/>
              <a:t>Speech about a variety of topics, including those beyond the immediate situation.</a:t>
            </a:r>
          </a:p>
          <a:p>
            <a:pPr lvl="1"/>
            <a:r>
              <a:rPr lang="en-US" dirty="0" smtClean="0"/>
              <a:t>Interviews, short lectures if the topic is familiar, and factual reports such as the news.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level, learners need to improve listening to longer texts</a:t>
            </a:r>
          </a:p>
          <a:p>
            <a:r>
              <a:rPr lang="en-US" dirty="0" smtClean="0"/>
              <a:t>This is often ESP (English for specific purposes)</a:t>
            </a:r>
          </a:p>
          <a:p>
            <a:pPr lvl="1"/>
            <a:r>
              <a:rPr lang="en-US" dirty="0" smtClean="0"/>
              <a:t>EAP (English for academic purposes)</a:t>
            </a:r>
          </a:p>
          <a:p>
            <a:pPr lvl="1"/>
            <a:r>
              <a:rPr lang="en-US" dirty="0" smtClean="0"/>
              <a:t>Job/career listening skills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Interpersonal skills</a:t>
            </a:r>
          </a:p>
          <a:p>
            <a:pPr lvl="1"/>
            <a:r>
              <a:rPr lang="en-US" dirty="0" smtClean="0"/>
              <a:t>Disorganized or non-linear listening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Connotations are the hidden meanings behind language.</a:t>
            </a:r>
          </a:p>
          <a:p>
            <a:pPr lvl="1"/>
            <a:r>
              <a:rPr lang="en-US" dirty="0" smtClean="0"/>
              <a:t>There is a need to go beyond dictionary definitions.</a:t>
            </a:r>
          </a:p>
          <a:p>
            <a:r>
              <a:rPr lang="en-US" dirty="0" smtClean="0"/>
              <a:t>Cultural literacy is the ability understand culturally embedded language, norms, expectations, and so forth.</a:t>
            </a:r>
          </a:p>
          <a:p>
            <a:r>
              <a:rPr lang="en-US" dirty="0" smtClean="0"/>
              <a:t>I</a:t>
            </a:r>
            <a:r>
              <a:rPr lang="en-US" dirty="0" smtClean="0"/>
              <a:t>ssues of L1 interference in listening, speaking, and (non-)verbal feedback (back channeling).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use of “authentic” materials is a significant focus in CLT</a:t>
            </a:r>
          </a:p>
          <a:p>
            <a:pPr lvl="1"/>
            <a:r>
              <a:rPr lang="en-US" dirty="0" smtClean="0"/>
              <a:t>Genuine text authenticity</a:t>
            </a:r>
          </a:p>
          <a:p>
            <a:pPr lvl="2"/>
            <a:r>
              <a:rPr lang="en-US" dirty="0" smtClean="0"/>
              <a:t>Created for real-life purpose. Not intended as a teaching aid. Not altered for the classroom</a:t>
            </a:r>
          </a:p>
          <a:p>
            <a:pPr lvl="1"/>
            <a:r>
              <a:rPr lang="en-US" dirty="0" smtClean="0"/>
              <a:t>Altered text authenticity</a:t>
            </a:r>
          </a:p>
          <a:p>
            <a:pPr lvl="2"/>
            <a:r>
              <a:rPr lang="en-US" dirty="0" smtClean="0"/>
              <a:t>No change in meaning (or language). Extracts or shorter segments are presented for easier consumption.</a:t>
            </a:r>
          </a:p>
          <a:p>
            <a:pPr lvl="1"/>
            <a:r>
              <a:rPr lang="en-US" dirty="0" smtClean="0"/>
              <a:t>Adapted text authenticity</a:t>
            </a:r>
          </a:p>
          <a:p>
            <a:pPr lvl="2"/>
            <a:r>
              <a:rPr lang="en-US" dirty="0" smtClean="0"/>
              <a:t>Meaning is the same, but the original has been edited for use in a classroom (vocabulary/grammar).  The information is authentic, but the form is not.</a:t>
            </a:r>
            <a:endParaRPr lang="en-US" dirty="0" smtClean="0"/>
          </a:p>
          <a:p>
            <a:pPr lvl="3"/>
            <a:r>
              <a:rPr lang="en-US" dirty="0" smtClean="0"/>
              <a:t>Elaborated text</a:t>
            </a:r>
          </a:p>
          <a:p>
            <a:pPr lvl="1"/>
            <a:r>
              <a:rPr lang="en-US" dirty="0" smtClean="0"/>
              <a:t>Simulated text authenticity</a:t>
            </a:r>
          </a:p>
          <a:p>
            <a:pPr lvl="2"/>
            <a:r>
              <a:rPr lang="en-US" dirty="0" smtClean="0"/>
              <a:t>Text was created specifically for the classroom, but it was created as if it were for an authentic use</a:t>
            </a:r>
          </a:p>
          <a:p>
            <a:pPr lvl="1"/>
            <a:r>
              <a:rPr lang="en-US" dirty="0" smtClean="0"/>
              <a:t>Inauthentic texts</a:t>
            </a:r>
          </a:p>
          <a:p>
            <a:pPr lvl="2"/>
            <a:r>
              <a:rPr lang="en-US" dirty="0" smtClean="0"/>
              <a:t>Created with little concern for the appearance of authenticity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Target tasks (real world) vs. Pedagogical tasks (classroom)</a:t>
            </a:r>
          </a:p>
          <a:p>
            <a:pPr lvl="1"/>
            <a:r>
              <a:rPr lang="en-US" dirty="0" smtClean="0"/>
              <a:t>Genuine task authenticity</a:t>
            </a:r>
          </a:p>
          <a:p>
            <a:pPr lvl="2"/>
            <a:r>
              <a:rPr lang="en-US" dirty="0" smtClean="0"/>
              <a:t>Tasks done in ways and for reasons they would be in the real world.</a:t>
            </a:r>
          </a:p>
          <a:p>
            <a:pPr lvl="1"/>
            <a:r>
              <a:rPr lang="en-US" dirty="0" smtClean="0"/>
              <a:t>Simulated task authenticity</a:t>
            </a:r>
          </a:p>
          <a:p>
            <a:pPr lvl="2"/>
            <a:r>
              <a:rPr lang="en-US" dirty="0" smtClean="0"/>
              <a:t>Task that reflects a real world task, but modifies it for classroom practice and assessment.</a:t>
            </a:r>
          </a:p>
          <a:p>
            <a:pPr lvl="1"/>
            <a:r>
              <a:rPr lang="en-US" dirty="0" smtClean="0"/>
              <a:t>Pedagogical task authenticity</a:t>
            </a:r>
          </a:p>
          <a:p>
            <a:pPr lvl="2"/>
            <a:r>
              <a:rPr lang="en-US" dirty="0" smtClean="0"/>
              <a:t>No attempt is made to make the task resemble a real world task.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on what learners already know about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Build on what learners already know about listening.</a:t>
            </a:r>
          </a:p>
          <a:p>
            <a:pPr lvl="1"/>
            <a:r>
              <a:rPr lang="en-US" dirty="0" smtClean="0"/>
              <a:t>Techniques used with lower-level learners can be paired with more difficult texts.</a:t>
            </a:r>
          </a:p>
          <a:p>
            <a:r>
              <a:rPr lang="en-US" dirty="0" smtClean="0"/>
              <a:t>Increased difficulty of tasks</a:t>
            </a:r>
          </a:p>
          <a:p>
            <a:pPr lvl="1"/>
            <a:r>
              <a:rPr lang="en-US" dirty="0" smtClean="0"/>
              <a:t>More sophisticated learning strategies (pp. 65-68)</a:t>
            </a:r>
          </a:p>
          <a:p>
            <a:r>
              <a:rPr lang="en-US" dirty="0" err="1" smtClean="0"/>
              <a:t>Metacognitive</a:t>
            </a:r>
            <a:r>
              <a:rPr lang="en-US" dirty="0" smtClean="0"/>
              <a:t> strategies</a:t>
            </a:r>
          </a:p>
          <a:p>
            <a:pPr lvl="1"/>
            <a:r>
              <a:rPr lang="en-US" dirty="0" smtClean="0"/>
              <a:t>Strategies that cause us to evaluate our own learning processes.</a:t>
            </a:r>
          </a:p>
          <a:p>
            <a:pPr lvl="2"/>
            <a:r>
              <a:rPr lang="en-US" dirty="0" smtClean="0"/>
              <a:t>Self-regulation, Meta-memory, &amp; Meta-comprehension</a:t>
            </a:r>
          </a:p>
          <a:p>
            <a:pPr lvl="2"/>
            <a:r>
              <a:rPr lang="en-US" dirty="0" smtClean="0"/>
              <a:t>Questioning, reflecting, journaling, planning, etc…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 the culture as well as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cultural information that is not always included in activities with authentic materials.</a:t>
            </a:r>
          </a:p>
          <a:p>
            <a:r>
              <a:rPr lang="en-US" dirty="0" smtClean="0"/>
              <a:t>As a teacher, you need to take the time to learn this cultural information as well to better serve your learners.</a:t>
            </a:r>
          </a:p>
          <a:p>
            <a:r>
              <a:rPr lang="en-US" dirty="0" smtClean="0"/>
              <a:t>Draw connections between your students’ background and the background shared by participants in the text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4 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MU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</Template>
  <TotalTime>284</TotalTime>
  <Words>872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SMU PowerPoint Template</vt:lpstr>
      <vt:lpstr>Chapter 4 </vt:lpstr>
      <vt:lpstr>ACTFL Proficiency Guidelines</vt:lpstr>
      <vt:lpstr>Advanced Listening Abilities</vt:lpstr>
      <vt:lpstr>Discourse Issues</vt:lpstr>
      <vt:lpstr>Cultural Issues</vt:lpstr>
      <vt:lpstr>Authentic Texts</vt:lpstr>
      <vt:lpstr>Authentic Tasks</vt:lpstr>
      <vt:lpstr>Build on what learners already know about listening</vt:lpstr>
      <vt:lpstr>Teach the culture as well as the language</vt:lpstr>
      <vt:lpstr>Help learners understand the structure of longer texts</vt:lpstr>
      <vt:lpstr>Tasks and Materials</vt:lpstr>
      <vt:lpstr>Assessment</vt:lpstr>
      <vt:lpstr>Hints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dan</dc:creator>
  <cp:lastModifiedBy>dan</cp:lastModifiedBy>
  <cp:revision>23</cp:revision>
  <dcterms:created xsi:type="dcterms:W3CDTF">2011-02-28T02:46:03Z</dcterms:created>
  <dcterms:modified xsi:type="dcterms:W3CDTF">2011-03-07T03:55:01Z</dcterms:modified>
</cp:coreProperties>
</file>