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599"/>
            <a:ext cx="4041775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3008313" cy="7620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0"/>
            <a:ext cx="511175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599"/>
            <a:ext cx="5486400" cy="2974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0"/>
            <a:ext cx="7924800" cy="17526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llo.org/" TargetMode="External"/><Relationship Id="rId2" Type="http://schemas.openxmlformats.org/officeDocument/2006/relationships/hyperlink" Target="http://www.esl-la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lishcentral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englishpod.com/" TargetMode="External"/><Relationship Id="rId2" Type="http://schemas.openxmlformats.org/officeDocument/2006/relationships/hyperlink" Target="http://www.eslpod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bel.com/" TargetMode="External"/><Relationship Id="rId2" Type="http://schemas.openxmlformats.org/officeDocument/2006/relationships/hyperlink" Target="http://www.livemoch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alk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issues in </a:t>
            </a:r>
            <a:r>
              <a:rPr lang="en-US" smtClean="0"/>
              <a:t>teaching listening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Helgesen</a:t>
            </a:r>
            <a:r>
              <a:rPr lang="en-US" sz="1800" dirty="0" smtClean="0"/>
              <a:t>, M. &amp; Brown, S. (2007). </a:t>
            </a:r>
            <a:r>
              <a:rPr lang="en-US" sz="1800" i="1" dirty="0" smtClean="0"/>
              <a:t>Listening</a:t>
            </a:r>
            <a:r>
              <a:rPr lang="en-US" sz="1800" dirty="0" smtClean="0"/>
              <a:t> [w/CD</a:t>
            </a:r>
            <a:r>
              <a:rPr lang="en-US" sz="1800" dirty="0"/>
              <a:t>]</a:t>
            </a:r>
            <a:r>
              <a:rPr lang="en-US" sz="1800" dirty="0" smtClean="0"/>
              <a:t>. McGraw-Hill: New York.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Self-study &amp; Learner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important to provide both encouragement and resources for self-study.</a:t>
            </a:r>
          </a:p>
          <a:p>
            <a:r>
              <a:rPr lang="en-US" dirty="0" smtClean="0"/>
              <a:t>Learner autonomy is more than just self-study. It is the desire and action to learn on one’s own.</a:t>
            </a:r>
          </a:p>
          <a:p>
            <a:r>
              <a:rPr lang="en-US" dirty="0" smtClean="0"/>
              <a:t>What to use:</a:t>
            </a:r>
          </a:p>
          <a:p>
            <a:pPr lvl="1"/>
            <a:r>
              <a:rPr lang="en-US" dirty="0" smtClean="0"/>
              <a:t>Many websites are available (some noted in this presentation.</a:t>
            </a:r>
          </a:p>
          <a:p>
            <a:pPr lvl="1"/>
            <a:r>
              <a:rPr lang="en-US" dirty="0" smtClean="0"/>
              <a:t>Many books come with software and/or listening DVDs/CDs</a:t>
            </a:r>
          </a:p>
          <a:p>
            <a:pPr lvl="1"/>
            <a:r>
              <a:rPr lang="en-US" dirty="0" smtClean="0"/>
              <a:t>Authentic listening: TV, movies, music, etc.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increasing vocabulary, motivation, grammar skills, cultural knowledge, and more.</a:t>
            </a:r>
          </a:p>
          <a:p>
            <a:r>
              <a:rPr lang="en-US" dirty="0" smtClean="0"/>
              <a:t>May provide graded materials for students or authentic materials of a student’s choosing.</a:t>
            </a:r>
          </a:p>
          <a:p>
            <a:r>
              <a:rPr lang="en-US" dirty="0" smtClean="0"/>
              <a:t>The vast amount of material on the Internet can fuel both your classroom as well as the interests of the learners.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as a Social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Listening is not done in isolation. It is part of a social practice.</a:t>
            </a:r>
          </a:p>
          <a:p>
            <a:r>
              <a:rPr lang="en-US" dirty="0" smtClean="0"/>
              <a:t>How to listen “socially”</a:t>
            </a:r>
          </a:p>
          <a:p>
            <a:pPr lvl="1"/>
            <a:r>
              <a:rPr lang="en-US" dirty="0" smtClean="0"/>
              <a:t>Put Ss in social situations</a:t>
            </a:r>
          </a:p>
          <a:p>
            <a:pPr lvl="1"/>
            <a:r>
              <a:rPr lang="en-US" dirty="0" smtClean="0"/>
              <a:t>Teach active listening. Interactive listening.  Both listening and responding.</a:t>
            </a:r>
          </a:p>
          <a:p>
            <a:pPr lvl="1"/>
            <a:r>
              <a:rPr lang="en-US" dirty="0" smtClean="0"/>
              <a:t>Teach culturally appropriate listening. Appropriate  feedback, body language, touch, distance, eye gaze.</a:t>
            </a:r>
          </a:p>
          <a:p>
            <a:pPr lvl="1"/>
            <a:r>
              <a:rPr lang="en-US" dirty="0" smtClean="0"/>
              <a:t>Practice how to engage with different types of people (shy vs. outgoing)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Analog</a:t>
            </a:r>
          </a:p>
          <a:p>
            <a:pPr lvl="1"/>
            <a:r>
              <a:rPr lang="en-US" dirty="0" smtClean="0"/>
              <a:t>Tapes, </a:t>
            </a:r>
            <a:r>
              <a:rPr lang="en-US" dirty="0" smtClean="0"/>
              <a:t>v</a:t>
            </a:r>
            <a:r>
              <a:rPr lang="en-US" dirty="0" smtClean="0"/>
              <a:t>ideo cassettes, …</a:t>
            </a:r>
          </a:p>
          <a:p>
            <a:pPr lvl="1"/>
            <a:r>
              <a:rPr lang="en-US" dirty="0" smtClean="0"/>
              <a:t>Somewhat uncommon these days, but still used in some schools (public &amp; private)</a:t>
            </a:r>
          </a:p>
          <a:p>
            <a:pPr lvl="1"/>
            <a:r>
              <a:rPr lang="en-US" dirty="0" smtClean="0"/>
              <a:t>Distinct methods for using these tools</a:t>
            </a:r>
          </a:p>
          <a:p>
            <a:r>
              <a:rPr lang="en-US" dirty="0" smtClean="0"/>
              <a:t>Digital</a:t>
            </a:r>
          </a:p>
          <a:p>
            <a:pPr lvl="1"/>
            <a:r>
              <a:rPr lang="en-US" dirty="0" smtClean="0"/>
              <a:t>CD/DVDs, </a:t>
            </a:r>
          </a:p>
          <a:p>
            <a:pPr lvl="1"/>
            <a:r>
              <a:rPr lang="en-US" dirty="0" smtClean="0"/>
              <a:t>portable audio/video digital files (mp3, mp4, </a:t>
            </a:r>
            <a:r>
              <a:rPr lang="en-US" dirty="0" err="1" smtClean="0"/>
              <a:t>avi</a:t>
            </a:r>
            <a:r>
              <a:rPr lang="en-US" dirty="0" smtClean="0"/>
              <a:t>, etc), </a:t>
            </a:r>
          </a:p>
          <a:p>
            <a:pPr lvl="1"/>
            <a:r>
              <a:rPr lang="en-US" dirty="0" smtClean="0"/>
              <a:t>streaming audio/video, and </a:t>
            </a:r>
          </a:p>
          <a:p>
            <a:pPr lvl="1"/>
            <a:r>
              <a:rPr lang="en-US" dirty="0" smtClean="0"/>
              <a:t>listening software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Video can be motivating, entertaining, and easier to understand.</a:t>
            </a:r>
          </a:p>
          <a:p>
            <a:r>
              <a:rPr lang="en-US" dirty="0" smtClean="0"/>
              <a:t>Video can distract from the audio and impair listening.</a:t>
            </a:r>
          </a:p>
          <a:p>
            <a:pPr lvl="1"/>
            <a:r>
              <a:rPr lang="en-US" dirty="0" smtClean="0"/>
              <a:t>If the images don’t match the audio this can be confusing.</a:t>
            </a:r>
          </a:p>
          <a:p>
            <a:pPr lvl="1"/>
            <a:r>
              <a:rPr lang="en-US" dirty="0" smtClean="0"/>
              <a:t>Watching the visuals can take attention away from the audio.</a:t>
            </a:r>
          </a:p>
          <a:p>
            <a:r>
              <a:rPr lang="en-US" dirty="0" smtClean="0"/>
              <a:t>Video can replace, to an extent, the need to listen in order to comprehend.</a:t>
            </a:r>
          </a:p>
          <a:p>
            <a:pPr lvl="1"/>
            <a:r>
              <a:rPr lang="en-US" dirty="0" smtClean="0"/>
              <a:t>However, this may be more realistic than audio alone.</a:t>
            </a:r>
          </a:p>
          <a:p>
            <a:r>
              <a:rPr lang="en-US" dirty="0" smtClean="0"/>
              <a:t>Benefits of video</a:t>
            </a:r>
          </a:p>
          <a:p>
            <a:pPr lvl="1"/>
            <a:r>
              <a:rPr lang="en-US" dirty="0" smtClean="0"/>
              <a:t>Gestures, facial expressions, body language, physical proximity of speakers, cultural imagery,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Strip stories</a:t>
            </a:r>
          </a:p>
          <a:p>
            <a:pPr lvl="1"/>
            <a:r>
              <a:rPr lang="en-US" sz="1600" dirty="0" smtClean="0"/>
              <a:t>Put screen shots in the proper order.</a:t>
            </a:r>
          </a:p>
          <a:p>
            <a:r>
              <a:rPr lang="en-US" sz="2000" dirty="0" smtClean="0"/>
              <a:t>Dialogue differences</a:t>
            </a:r>
          </a:p>
          <a:p>
            <a:pPr lvl="1"/>
            <a:r>
              <a:rPr lang="en-US" sz="1600" dirty="0" smtClean="0"/>
              <a:t>Have students guess what the dialog in a scene is (given options) without playing the audio, then run it again with the audio to check.</a:t>
            </a:r>
          </a:p>
          <a:p>
            <a:r>
              <a:rPr lang="en-US" sz="2000" dirty="0" smtClean="0"/>
              <a:t>Silent viewing</a:t>
            </a:r>
          </a:p>
          <a:p>
            <a:pPr lvl="1"/>
            <a:r>
              <a:rPr lang="en-US" sz="1600" dirty="0" smtClean="0"/>
              <a:t>Watch a video without sound and guess what it is about.</a:t>
            </a:r>
          </a:p>
          <a:p>
            <a:r>
              <a:rPr lang="en-US" sz="2000" dirty="0" smtClean="0"/>
              <a:t>Predict the action</a:t>
            </a:r>
          </a:p>
          <a:p>
            <a:pPr lvl="1"/>
            <a:r>
              <a:rPr lang="en-US" sz="1600" dirty="0" smtClean="0"/>
              <a:t>Stop a video at a critical time and ask learners what will happen next.</a:t>
            </a:r>
          </a:p>
          <a:p>
            <a:r>
              <a:rPr lang="en-US" sz="2000" dirty="0" smtClean="0"/>
              <a:t>What do you want to know?</a:t>
            </a:r>
          </a:p>
          <a:p>
            <a:pPr lvl="1"/>
            <a:r>
              <a:rPr lang="en-US" sz="1600" dirty="0" smtClean="0"/>
              <a:t>Show a clip from an unknown movie. Student then must come up with questions to ask about the scene.</a:t>
            </a:r>
          </a:p>
          <a:p>
            <a:r>
              <a:rPr lang="en-US" sz="2000" dirty="0" smtClean="0"/>
              <a:t>Five Ws and H</a:t>
            </a:r>
          </a:p>
          <a:p>
            <a:pPr lvl="1"/>
            <a:r>
              <a:rPr lang="en-US" sz="1600" dirty="0" smtClean="0"/>
              <a:t>Have students watch a clip and create questions with who, what, where, when, why, and how.  Then get into groups and ask those questions to partners.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Should we use subtitles?</a:t>
            </a:r>
          </a:p>
          <a:p>
            <a:r>
              <a:rPr lang="en-US" dirty="0" smtClean="0"/>
              <a:t>L1 subtitles</a:t>
            </a:r>
          </a:p>
          <a:p>
            <a:pPr lvl="1"/>
            <a:r>
              <a:rPr lang="en-US" dirty="0" smtClean="0"/>
              <a:t>Not usually advisable. Learners are less likely to process English (particularly older learners)</a:t>
            </a:r>
          </a:p>
          <a:p>
            <a:pPr lvl="1"/>
            <a:r>
              <a:rPr lang="en-US" dirty="0" smtClean="0"/>
              <a:t>Could be useful for motivation purposes, used in multiple instances, comprehension check, etc.</a:t>
            </a:r>
          </a:p>
          <a:p>
            <a:r>
              <a:rPr lang="en-US" dirty="0" smtClean="0"/>
              <a:t>L2 subtitles</a:t>
            </a:r>
          </a:p>
          <a:p>
            <a:pPr lvl="1"/>
            <a:r>
              <a:rPr lang="en-US" dirty="0" smtClean="0"/>
              <a:t>Good for reading, less so listening.</a:t>
            </a:r>
            <a:endParaRPr lang="en-US" dirty="0" smtClean="0"/>
          </a:p>
          <a:p>
            <a:pPr lvl="1"/>
            <a:r>
              <a:rPr lang="en-US" dirty="0" smtClean="0"/>
              <a:t>Used in multiple instances, comprehension check, etc.</a:t>
            </a:r>
          </a:p>
          <a:p>
            <a:r>
              <a:rPr lang="en-US" dirty="0" smtClean="0"/>
              <a:t>None</a:t>
            </a:r>
          </a:p>
          <a:p>
            <a:pPr lvl="1"/>
            <a:r>
              <a:rPr lang="en-US" dirty="0" smtClean="0"/>
              <a:t>Best for focus on the listening</a:t>
            </a:r>
          </a:p>
          <a:p>
            <a:pPr lvl="1"/>
            <a:r>
              <a:rPr lang="en-US" dirty="0" smtClean="0"/>
              <a:t>Difficult texts can be split into shorter segments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Sites Designed for ESL/EFL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Some of the most popular sites:</a:t>
            </a:r>
          </a:p>
          <a:p>
            <a:pPr lvl="1"/>
            <a:r>
              <a:rPr lang="en-US" b="1" dirty="0" smtClean="0"/>
              <a:t>Randall’s </a:t>
            </a:r>
            <a:r>
              <a:rPr lang="en-US" b="1" dirty="0" smtClean="0"/>
              <a:t>ESL Cyber Listening Lab </a:t>
            </a:r>
            <a:r>
              <a:rPr lang="en-US" dirty="0" smtClean="0"/>
              <a:t>(</a:t>
            </a:r>
            <a:r>
              <a:rPr lang="en-US" u="sng" dirty="0" smtClean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www.esl-lab.com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is the oldest listening site on the Web.  There is an incredible amount of material with audio and other learning materials.</a:t>
            </a:r>
          </a:p>
          <a:p>
            <a:pPr lvl="1"/>
            <a:r>
              <a:rPr lang="en-US" b="1" dirty="0" smtClean="0"/>
              <a:t>English Listening Lesson Library Online </a:t>
            </a:r>
            <a:r>
              <a:rPr lang="en-US" dirty="0" smtClean="0"/>
              <a:t>(ELLLO - </a:t>
            </a:r>
            <a:r>
              <a:rPr lang="en-US" u="sng" dirty="0" smtClean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www.elllo.org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Another </a:t>
            </a:r>
            <a:r>
              <a:rPr lang="en-US" dirty="0" smtClean="0"/>
              <a:t>huge repository of listening dialogues with transcripts and activities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English Central </a:t>
            </a:r>
            <a:r>
              <a:rPr lang="en-US" dirty="0" smtClean="0"/>
              <a:t>(</a:t>
            </a:r>
            <a:r>
              <a:rPr lang="en-US" u="sng" dirty="0" smtClean="0">
                <a:hlinkClick r:id="rId4"/>
              </a:rPr>
              <a:t>http://www.englishcentral.com</a:t>
            </a:r>
            <a:r>
              <a:rPr lang="en-US" dirty="0" smtClean="0"/>
              <a:t>) </a:t>
            </a:r>
            <a:endParaRPr lang="en-US" dirty="0" smtClean="0"/>
          </a:p>
          <a:p>
            <a:pPr lvl="2"/>
            <a:r>
              <a:rPr lang="en-US" dirty="0" smtClean="0"/>
              <a:t>Amazing </a:t>
            </a:r>
            <a:r>
              <a:rPr lang="en-US" dirty="0" smtClean="0"/>
              <a:t>site that has videos with transcription, quizzes, and even pronunciation activities (speech analysis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Internet audio episodes (primarily mp3 format) are referred to as podcasts.</a:t>
            </a:r>
          </a:p>
          <a:p>
            <a:r>
              <a:rPr lang="en-US" dirty="0" smtClean="0"/>
              <a:t>Most listening sites can be considered podcasts. </a:t>
            </a:r>
          </a:p>
          <a:p>
            <a:pPr lvl="1"/>
            <a:r>
              <a:rPr lang="en-US" dirty="0" smtClean="0"/>
              <a:t>I prefer to think of podcasts as mp3 files that can be downloaded and automatically updated through RSS and podcast software (like iTunes)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ESL Podcast (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www.eslpod.com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Business English Pod (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www.businessenglishpod.com</a:t>
            </a:r>
            <a:r>
              <a:rPr lang="en-US" dirty="0" smtClean="0"/>
              <a:t>)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Chat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Skype</a:t>
            </a:r>
            <a:r>
              <a:rPr lang="en-US" dirty="0" smtClean="0"/>
              <a:t> (http://www.skype.com) is a great VoIP software that can be used to speak to anyone in the world. It is currently the world’s largest phone company.</a:t>
            </a:r>
          </a:p>
          <a:p>
            <a:r>
              <a:rPr lang="en-US" dirty="0" smtClean="0"/>
              <a:t>Many social networks for language learning have chat built-in.</a:t>
            </a:r>
          </a:p>
          <a:p>
            <a:pPr lvl="1"/>
            <a:r>
              <a:rPr lang="en-US" dirty="0" err="1" smtClean="0"/>
              <a:t>Livemocha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http://www.livemocha.com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Babbel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http://www.babbel.com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italki</a:t>
            </a:r>
            <a:r>
              <a:rPr lang="en-US" dirty="0" smtClean="0"/>
              <a:t> (</a:t>
            </a:r>
            <a:r>
              <a:rPr lang="en-US" dirty="0" smtClean="0">
                <a:hlinkClick r:id="rId4"/>
              </a:rPr>
              <a:t>http://www.italki.com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5 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MU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SMU PowerPoint Template</Template>
  <TotalTime>332</TotalTime>
  <Words>813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SMU PowerPoint Template</vt:lpstr>
      <vt:lpstr>Chapter 5 </vt:lpstr>
      <vt:lpstr>Listening as a Social Activity</vt:lpstr>
      <vt:lpstr>Listening Technology</vt:lpstr>
      <vt:lpstr>Video</vt:lpstr>
      <vt:lpstr>Video Activities</vt:lpstr>
      <vt:lpstr>Subtitles</vt:lpstr>
      <vt:lpstr>Sites Designed for ESL/EFL Students</vt:lpstr>
      <vt:lpstr>Podcasts</vt:lpstr>
      <vt:lpstr>Voice Chat</vt:lpstr>
      <vt:lpstr>Self-study &amp; Learner Autonomy</vt:lpstr>
      <vt:lpstr>Extensive 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</dc:title>
  <dc:creator>dan</dc:creator>
  <cp:lastModifiedBy>dan</cp:lastModifiedBy>
  <cp:revision>27</cp:revision>
  <dcterms:created xsi:type="dcterms:W3CDTF">2011-02-28T02:46:03Z</dcterms:created>
  <dcterms:modified xsi:type="dcterms:W3CDTF">2011-03-07T09:25:00Z</dcterms:modified>
</cp:coreProperties>
</file>