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96" y="-3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95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5FFA0E-39DD-456C-8746-D836BCE37290}"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FFA0E-39DD-456C-8746-D836BCE37290}"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lvl1pPr>
              <a:defRPr>
                <a:solidFill>
                  <a:schemeClr val="tx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FFA0E-39DD-456C-8746-D836BCE37290}"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FFA0E-39DD-456C-8746-D836BCE37290}"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5FFA0E-39DD-456C-8746-D836BCE37290}" type="datetimeFigureOut">
              <a:rPr lang="en-US" smtClean="0"/>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5FFA0E-39DD-456C-8746-D836BCE37290}" type="datetimeFigureOut">
              <a:rPr lang="en-US" smtClean="0"/>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52599"/>
            <a:ext cx="4040188" cy="422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52599"/>
            <a:ext cx="4041775" cy="422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5FFA0E-39DD-456C-8746-D836BCE37290}" type="datetimeFigureOut">
              <a:rPr lang="en-US" smtClean="0"/>
              <a:t>3/8/2011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5FFA0E-39DD-456C-8746-D836BCE37290}" type="datetimeFigureOut">
              <a:rPr lang="en-US" smtClean="0"/>
              <a:t>3/8/2011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FFA0E-39DD-456C-8746-D836BCE37290}" type="datetimeFigureOut">
              <a:rPr lang="en-US" smtClean="0"/>
              <a:t>3/8/2011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3008313" cy="762000"/>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752600"/>
            <a:ext cx="5111750" cy="4373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FFA0E-39DD-456C-8746-D836BCE37290}" type="datetimeFigureOut">
              <a:rPr lang="en-US" smtClean="0"/>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752599"/>
            <a:ext cx="5486400" cy="2974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FFA0E-39DD-456C-8746-D836BCE37290}" type="datetimeFigureOut">
              <a:rPr lang="en-US" smtClean="0"/>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B8E3F-336B-4479-958C-2D60393256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219200" y="0"/>
            <a:ext cx="7924800" cy="17526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13" cstate="print"/>
          <a:srcRect/>
          <a:stretch>
            <a:fillRect/>
          </a:stretch>
        </p:blipFill>
        <p:spPr bwMode="auto">
          <a:xfrm>
            <a:off x="0" y="0"/>
            <a:ext cx="1905000" cy="1885950"/>
          </a:xfrm>
          <a:prstGeom prst="rect">
            <a:avLst/>
          </a:prstGeom>
          <a:noFill/>
          <a:ln w="9525">
            <a:noFill/>
            <a:miter lim="800000"/>
            <a:headEnd/>
            <a:tailEnd/>
          </a:ln>
        </p:spPr>
      </p:pic>
      <p:sp>
        <p:nvSpPr>
          <p:cNvPr id="2" name="Title Placeholder 1"/>
          <p:cNvSpPr>
            <a:spLocks noGrp="1"/>
          </p:cNvSpPr>
          <p:nvPr>
            <p:ph type="title"/>
          </p:nvPr>
        </p:nvSpPr>
        <p:spPr>
          <a:xfrm>
            <a:off x="1828800" y="274638"/>
            <a:ext cx="7086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FFA0E-39DD-456C-8746-D836BCE37290}" type="datetimeFigureOut">
              <a:rPr lang="en-US" smtClean="0"/>
              <a:t>3/8/2011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B8E3F-336B-4479-958C-2D60393256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bg1">
              <a:lumMod val="9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Foundations in Listening Instruction</a:t>
            </a:r>
            <a:endParaRPr lang="en-US" dirty="0"/>
          </a:p>
        </p:txBody>
      </p:sp>
      <p:sp>
        <p:nvSpPr>
          <p:cNvPr id="3" name="Subtitle 2"/>
          <p:cNvSpPr>
            <a:spLocks noGrp="1"/>
          </p:cNvSpPr>
          <p:nvPr>
            <p:ph type="subTitle" idx="1"/>
          </p:nvPr>
        </p:nvSpPr>
        <p:spPr/>
        <p:txBody>
          <a:bodyPr>
            <a:normAutofit lnSpcReduction="10000"/>
          </a:bodyPr>
          <a:lstStyle/>
          <a:p>
            <a:r>
              <a:rPr lang="en-US" sz="2800" dirty="0" smtClean="0"/>
              <a:t>Diagnostic Approach, </a:t>
            </a:r>
          </a:p>
          <a:p>
            <a:r>
              <a:rPr lang="en-US" sz="2800" dirty="0" smtClean="0"/>
              <a:t>Decoding, &amp; Meaning Building</a:t>
            </a:r>
          </a:p>
          <a:p>
            <a:endParaRPr lang="en-US" sz="2000" dirty="0" smtClean="0"/>
          </a:p>
          <a:p>
            <a:r>
              <a:rPr lang="en-US" sz="2200" dirty="0" smtClean="0"/>
              <a:t>* Field</a:t>
            </a:r>
            <a:r>
              <a:rPr lang="en-US" sz="2200" dirty="0" smtClean="0"/>
              <a:t>, J. (2008). Listening in the language classroom</a:t>
            </a:r>
            <a:r>
              <a:rPr lang="en-US" sz="2200" dirty="0" smtClean="0"/>
              <a:t>.</a:t>
            </a:r>
            <a:endParaRPr lang="en-US" sz="22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Decoding – Sound Variation</a:t>
            </a:r>
            <a:endParaRPr lang="en-US" dirty="0"/>
          </a:p>
        </p:txBody>
      </p:sp>
      <p:sp>
        <p:nvSpPr>
          <p:cNvPr id="3" name="Content Placeholder 2"/>
          <p:cNvSpPr>
            <a:spLocks noGrp="1"/>
          </p:cNvSpPr>
          <p:nvPr>
            <p:ph idx="1"/>
          </p:nvPr>
        </p:nvSpPr>
        <p:spPr/>
        <p:txBody>
          <a:bodyPr>
            <a:noAutofit/>
          </a:bodyPr>
          <a:lstStyle/>
          <a:p>
            <a:r>
              <a:rPr lang="en-US" sz="1800" b="1" dirty="0" smtClean="0"/>
              <a:t>Phoneme Variation</a:t>
            </a:r>
            <a:endParaRPr lang="en-US" sz="2000" dirty="0" smtClean="0"/>
          </a:p>
          <a:p>
            <a:pPr lvl="1"/>
            <a:r>
              <a:rPr lang="en-US" sz="1400" dirty="0" smtClean="0"/>
              <a:t>Difficult to match sound to </a:t>
            </a:r>
            <a:r>
              <a:rPr lang="en-US" sz="1400" dirty="0" smtClean="0"/>
              <a:t>phoneme, to </a:t>
            </a:r>
            <a:r>
              <a:rPr lang="en-US" sz="1400" dirty="0" smtClean="0"/>
              <a:t>distinguish where one phoneme begins and another </a:t>
            </a:r>
            <a:r>
              <a:rPr lang="en-US" sz="1400" dirty="0" smtClean="0"/>
              <a:t>ends (co-articulation), compression </a:t>
            </a:r>
            <a:r>
              <a:rPr lang="en-US" sz="1400" dirty="0" smtClean="0"/>
              <a:t>of phonemes in different </a:t>
            </a:r>
            <a:r>
              <a:rPr lang="en-US" sz="1400" dirty="0" smtClean="0"/>
              <a:t>positions, and isolation </a:t>
            </a:r>
            <a:r>
              <a:rPr lang="en-US" sz="1400" dirty="0" smtClean="0"/>
              <a:t>and identification of phonemes is important to distinguish between similar sounding </a:t>
            </a:r>
            <a:r>
              <a:rPr lang="en-US" sz="1400" dirty="0" smtClean="0"/>
              <a:t>words.</a:t>
            </a:r>
            <a:endParaRPr lang="en-US" sz="2000" dirty="0" smtClean="0"/>
          </a:p>
          <a:p>
            <a:r>
              <a:rPr lang="en-US" sz="1800" b="1" dirty="0" smtClean="0"/>
              <a:t>Word </a:t>
            </a:r>
            <a:r>
              <a:rPr lang="en-US" sz="1800" b="1" dirty="0" smtClean="0"/>
              <a:t>Variation</a:t>
            </a:r>
            <a:endParaRPr lang="en-US" sz="2400" dirty="0" smtClean="0"/>
          </a:p>
          <a:p>
            <a:pPr lvl="1"/>
            <a:r>
              <a:rPr lang="en-US" sz="1400" dirty="0" smtClean="0"/>
              <a:t>Redistribution: </a:t>
            </a:r>
            <a:r>
              <a:rPr lang="en-US" sz="1400" dirty="0" err="1" smtClean="0"/>
              <a:t>Cliticisation</a:t>
            </a:r>
            <a:r>
              <a:rPr lang="en-US" sz="1800" dirty="0" smtClean="0"/>
              <a:t>, </a:t>
            </a:r>
            <a:r>
              <a:rPr lang="en-US" sz="1400" dirty="0" err="1" smtClean="0"/>
              <a:t>Resyllabification</a:t>
            </a:r>
            <a:r>
              <a:rPr lang="en-US" sz="1800" dirty="0" smtClean="0"/>
              <a:t>, </a:t>
            </a:r>
            <a:r>
              <a:rPr lang="en-US" sz="1400" dirty="0" smtClean="0"/>
              <a:t>Function </a:t>
            </a:r>
            <a:r>
              <a:rPr lang="en-US" sz="1400" dirty="0" smtClean="0"/>
              <a:t>words</a:t>
            </a:r>
            <a:endParaRPr lang="en-US" sz="1800" dirty="0" smtClean="0"/>
          </a:p>
          <a:p>
            <a:pPr lvl="1"/>
            <a:r>
              <a:rPr lang="en-US" sz="1400" dirty="0" smtClean="0"/>
              <a:t>Transitions Between </a:t>
            </a:r>
            <a:r>
              <a:rPr lang="en-US" sz="1400" dirty="0" smtClean="0"/>
              <a:t>Words</a:t>
            </a:r>
            <a:r>
              <a:rPr lang="en-US" sz="2000" dirty="0" smtClean="0"/>
              <a:t>: </a:t>
            </a:r>
            <a:r>
              <a:rPr lang="en-US" sz="1400" dirty="0" smtClean="0"/>
              <a:t>Assimilation</a:t>
            </a:r>
            <a:r>
              <a:rPr lang="en-US" sz="1800" dirty="0" smtClean="0"/>
              <a:t>, </a:t>
            </a:r>
            <a:r>
              <a:rPr lang="en-US" sz="1400" dirty="0" smtClean="0"/>
              <a:t>Elision</a:t>
            </a:r>
            <a:endParaRPr lang="en-US" sz="1800" dirty="0" smtClean="0"/>
          </a:p>
          <a:p>
            <a:pPr lvl="1"/>
            <a:r>
              <a:rPr lang="en-US" sz="1400" dirty="0" smtClean="0"/>
              <a:t>Reduction</a:t>
            </a:r>
            <a:r>
              <a:rPr lang="en-US" sz="2000" dirty="0" smtClean="0"/>
              <a:t>: </a:t>
            </a:r>
            <a:r>
              <a:rPr lang="en-US" sz="1400" dirty="0" smtClean="0"/>
              <a:t>Importance </a:t>
            </a:r>
            <a:r>
              <a:rPr lang="en-US" sz="1400" dirty="0" smtClean="0"/>
              <a:t>within an intonation </a:t>
            </a:r>
            <a:r>
              <a:rPr lang="en-US" sz="1400" dirty="0" smtClean="0"/>
              <a:t>group</a:t>
            </a:r>
            <a:r>
              <a:rPr lang="en-US" sz="1800" dirty="0" smtClean="0"/>
              <a:t>, </a:t>
            </a:r>
            <a:r>
              <a:rPr lang="en-US" sz="1400" dirty="0" smtClean="0"/>
              <a:t>Formulaic </a:t>
            </a:r>
            <a:r>
              <a:rPr lang="en-US" sz="1400" dirty="0" smtClean="0"/>
              <a:t>chunks</a:t>
            </a:r>
            <a:endParaRPr lang="en-US" sz="1800" dirty="0" smtClean="0"/>
          </a:p>
          <a:p>
            <a:r>
              <a:rPr lang="en-US" sz="1800" b="1" dirty="0" smtClean="0"/>
              <a:t>Speaker </a:t>
            </a:r>
            <a:r>
              <a:rPr lang="en-US" sz="1800" b="1" dirty="0" smtClean="0"/>
              <a:t>Variation</a:t>
            </a:r>
            <a:endParaRPr lang="en-US" sz="2000" dirty="0" smtClean="0"/>
          </a:p>
          <a:p>
            <a:pPr lvl="1"/>
            <a:r>
              <a:rPr lang="en-US" sz="1400" dirty="0" smtClean="0"/>
              <a:t>Accent, regionalization, physiology, normalization</a:t>
            </a:r>
            <a:endParaRPr lang="en-US" sz="2000" dirty="0" smtClean="0"/>
          </a:p>
          <a:p>
            <a:pPr lvl="1"/>
            <a:r>
              <a:rPr lang="en-US" sz="1400" dirty="0" smtClean="0"/>
              <a:t>Suggestions:</a:t>
            </a:r>
            <a:endParaRPr lang="en-US" sz="2000" dirty="0" smtClean="0"/>
          </a:p>
          <a:p>
            <a:pPr lvl="2"/>
            <a:r>
              <a:rPr lang="en-US" sz="1200" dirty="0" smtClean="0"/>
              <a:t>more diversity in listening text, the more difficult</a:t>
            </a:r>
            <a:endParaRPr lang="en-US" sz="1800" dirty="0" smtClean="0"/>
          </a:p>
          <a:p>
            <a:pPr lvl="2"/>
            <a:r>
              <a:rPr lang="en-US" sz="1200" dirty="0" smtClean="0"/>
              <a:t>allow time for normalization</a:t>
            </a:r>
            <a:endParaRPr lang="en-US" sz="1800" dirty="0" smtClean="0"/>
          </a:p>
          <a:p>
            <a:pPr lvl="2"/>
            <a:r>
              <a:rPr lang="en-US" sz="1200" dirty="0" smtClean="0"/>
              <a:t>some </a:t>
            </a:r>
            <a:r>
              <a:rPr lang="en-US" sz="1200" dirty="0" smtClean="0"/>
              <a:t>activities should focus specifically on normalizing different speakers</a:t>
            </a:r>
            <a:endParaRPr lang="en-US" sz="1800" dirty="0" smtClean="0"/>
          </a:p>
          <a:p>
            <a:pPr lvl="2"/>
            <a:r>
              <a:rPr lang="en-US" sz="1200" dirty="0" smtClean="0"/>
              <a:t>Teacher </a:t>
            </a:r>
            <a:r>
              <a:rPr lang="en-US" sz="1200" dirty="0" smtClean="0"/>
              <a:t>is a good baseline (normalization has taken place and there is likely even comfort in it).</a:t>
            </a:r>
            <a:endParaRPr lang="en-US" sz="1800" dirty="0" smtClean="0"/>
          </a:p>
          <a:p>
            <a:pPr lvl="1"/>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Decoding – Sounds, Syllables, Words, &amp; Intonation</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Recognizing Phonemes</a:t>
            </a:r>
            <a:endParaRPr lang="en-US" sz="4000" dirty="0" smtClean="0"/>
          </a:p>
          <a:p>
            <a:pPr lvl="1"/>
            <a:r>
              <a:rPr lang="en-US" dirty="0" smtClean="0"/>
              <a:t>Building phoneme awareness is important.</a:t>
            </a:r>
            <a:endParaRPr lang="en-US" sz="3600" dirty="0" smtClean="0"/>
          </a:p>
          <a:p>
            <a:pPr lvl="1"/>
            <a:r>
              <a:rPr lang="en-US" dirty="0" smtClean="0"/>
              <a:t>Focus </a:t>
            </a:r>
            <a:r>
              <a:rPr lang="en-US" dirty="0" smtClean="0"/>
              <a:t>on the syllable rather than the phoneme is best because there is less variation in the syllable.</a:t>
            </a:r>
            <a:endParaRPr lang="en-US" sz="3600" dirty="0" smtClean="0"/>
          </a:p>
          <a:p>
            <a:pPr lvl="1"/>
            <a:r>
              <a:rPr lang="en-US" b="1" dirty="0" smtClean="0"/>
              <a:t>Extrapolating </a:t>
            </a:r>
            <a:r>
              <a:rPr lang="en-US" b="1" dirty="0" smtClean="0"/>
              <a:t>Written Forms from Spoken Ones</a:t>
            </a:r>
            <a:endParaRPr lang="en-US" sz="3600" dirty="0" smtClean="0"/>
          </a:p>
          <a:p>
            <a:pPr lvl="2"/>
            <a:r>
              <a:rPr lang="en-US" dirty="0" smtClean="0"/>
              <a:t>Phonemic-grapheme correspondences - Essentially, suggesting that building an awareness of common spellings of words/syllables/phonemes is helpful.</a:t>
            </a:r>
            <a:endParaRPr lang="en-US" sz="3200" dirty="0" smtClean="0"/>
          </a:p>
          <a:p>
            <a:r>
              <a:rPr lang="en-US" b="1" dirty="0" smtClean="0"/>
              <a:t>Processing </a:t>
            </a:r>
            <a:r>
              <a:rPr lang="en-US" b="1" dirty="0" smtClean="0"/>
              <a:t>Syllables</a:t>
            </a:r>
            <a:endParaRPr lang="en-US" sz="4000" dirty="0" smtClean="0"/>
          </a:p>
          <a:p>
            <a:pPr lvl="1"/>
            <a:r>
              <a:rPr lang="en-US" b="1" dirty="0" smtClean="0"/>
              <a:t>Syllable Structure</a:t>
            </a:r>
            <a:endParaRPr lang="en-US" sz="3600" dirty="0" smtClean="0"/>
          </a:p>
          <a:p>
            <a:pPr lvl="2"/>
            <a:r>
              <a:rPr lang="en-US" dirty="0" smtClean="0"/>
              <a:t>The most common syllable forms across languages are CV (consonant-vowel) and CVC (consonant-vowel-consonant</a:t>
            </a:r>
            <a:r>
              <a:rPr lang="en-US" dirty="0" smtClean="0"/>
              <a:t>)</a:t>
            </a:r>
            <a:endParaRPr lang="en-US" sz="3200" dirty="0" smtClean="0"/>
          </a:p>
          <a:p>
            <a:pPr lvl="2"/>
            <a:r>
              <a:rPr lang="en-US" dirty="0" smtClean="0"/>
              <a:t>Teach common structures/patterns</a:t>
            </a:r>
            <a:endParaRPr lang="en-US" sz="3200" dirty="0" smtClean="0"/>
          </a:p>
          <a:p>
            <a:pPr lvl="0"/>
            <a:r>
              <a:rPr lang="en-US" b="1" dirty="0" smtClean="0"/>
              <a:t>Syllable </a:t>
            </a:r>
            <a:r>
              <a:rPr lang="en-US" b="1" dirty="0" smtClean="0"/>
              <a:t>Stress</a:t>
            </a:r>
            <a:endParaRPr lang="en-US" sz="4000" dirty="0" smtClean="0"/>
          </a:p>
          <a:p>
            <a:pPr lvl="1"/>
            <a:r>
              <a:rPr lang="en-US" dirty="0" smtClean="0"/>
              <a:t>Stress can act as a signal for the beginning of a word (not always the case)</a:t>
            </a:r>
            <a:endParaRPr lang="en-US" sz="3600" dirty="0" smtClean="0"/>
          </a:p>
          <a:p>
            <a:pPr lvl="1"/>
            <a:r>
              <a:rPr lang="en-US" dirty="0" smtClean="0"/>
              <a:t>Stress signals importance (content)</a:t>
            </a:r>
            <a:endParaRPr lang="en-US" sz="3600" dirty="0" smtClean="0"/>
          </a:p>
          <a:p>
            <a:pPr lvl="1"/>
            <a:r>
              <a:rPr lang="en-US" dirty="0" smtClean="0"/>
              <a:t>Unstressed can also provide assistance in determining function words (relationships, count, descriptors, etc.)</a:t>
            </a:r>
            <a:endParaRPr lang="en-US" sz="36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Decoding – Sounds, Syllables, Words, &amp; Intonation (2)</a:t>
            </a:r>
            <a:endParaRPr lang="en-US" sz="3600" dirty="0"/>
          </a:p>
        </p:txBody>
      </p:sp>
      <p:sp>
        <p:nvSpPr>
          <p:cNvPr id="3" name="Content Placeholder 2"/>
          <p:cNvSpPr>
            <a:spLocks noGrp="1"/>
          </p:cNvSpPr>
          <p:nvPr>
            <p:ph idx="1"/>
          </p:nvPr>
        </p:nvSpPr>
        <p:spPr/>
        <p:txBody>
          <a:bodyPr>
            <a:normAutofit fontScale="70000" lnSpcReduction="20000"/>
          </a:bodyPr>
          <a:lstStyle/>
          <a:p>
            <a:r>
              <a:rPr lang="en-US" b="1" dirty="0" smtClean="0"/>
              <a:t>Processing Words</a:t>
            </a:r>
            <a:endParaRPr lang="en-US" sz="4000" dirty="0" smtClean="0"/>
          </a:p>
          <a:p>
            <a:pPr lvl="1"/>
            <a:r>
              <a:rPr lang="en-US" dirty="0" smtClean="0"/>
              <a:t>Lexical Segmentation</a:t>
            </a:r>
            <a:endParaRPr lang="en-US" sz="3600" dirty="0" smtClean="0"/>
          </a:p>
          <a:p>
            <a:pPr lvl="2"/>
            <a:r>
              <a:rPr lang="en-US" dirty="0" smtClean="0"/>
              <a:t>It's important to be able to distinguish where one word ends and another begins.</a:t>
            </a:r>
            <a:endParaRPr lang="en-US" sz="3200" dirty="0" smtClean="0"/>
          </a:p>
          <a:p>
            <a:pPr lvl="2"/>
            <a:r>
              <a:rPr lang="en-US" dirty="0" smtClean="0"/>
              <a:t>U</a:t>
            </a:r>
            <a:r>
              <a:rPr lang="en-US" dirty="0" smtClean="0"/>
              <a:t>se </a:t>
            </a:r>
            <a:r>
              <a:rPr lang="en-US" dirty="0" smtClean="0"/>
              <a:t>of stress to mark new words (works with most content words, but not all)</a:t>
            </a:r>
            <a:endParaRPr lang="en-US" sz="3200" dirty="0" smtClean="0"/>
          </a:p>
          <a:p>
            <a:pPr lvl="2"/>
            <a:r>
              <a:rPr lang="en-US" dirty="0" smtClean="0"/>
              <a:t>Value of prefixes and suffixes.</a:t>
            </a:r>
            <a:endParaRPr lang="en-US" sz="3200" dirty="0" smtClean="0"/>
          </a:p>
          <a:p>
            <a:pPr lvl="1"/>
            <a:r>
              <a:rPr lang="en-US" dirty="0" smtClean="0"/>
              <a:t>Activation and Automatic Processes</a:t>
            </a:r>
            <a:endParaRPr lang="en-US" sz="3600" dirty="0" smtClean="0"/>
          </a:p>
          <a:p>
            <a:pPr lvl="2"/>
            <a:r>
              <a:rPr lang="en-US" dirty="0" smtClean="0"/>
              <a:t>Many language processes for the competent listener have been internalized, made automatic. These do not require a conscious focus.  Some of the skills are:</a:t>
            </a:r>
            <a:endParaRPr lang="en-US" sz="3200" dirty="0" smtClean="0"/>
          </a:p>
          <a:p>
            <a:pPr lvl="3"/>
            <a:r>
              <a:rPr lang="en-US" dirty="0" smtClean="0"/>
              <a:t>Frequency - knowing the relative frequency (and thus likelihood) of particular words or phrases.</a:t>
            </a:r>
            <a:endParaRPr lang="en-US" sz="2800" dirty="0" smtClean="0"/>
          </a:p>
          <a:p>
            <a:pPr lvl="3"/>
            <a:r>
              <a:rPr lang="en-US" dirty="0" smtClean="0"/>
              <a:t>Current Activation - a word that has been recently heard is maintained briefly to assist in processing if it is heard again.</a:t>
            </a:r>
            <a:endParaRPr lang="en-US" sz="2800" dirty="0" smtClean="0"/>
          </a:p>
          <a:p>
            <a:pPr lvl="3"/>
            <a:r>
              <a:rPr lang="en-US" dirty="0" smtClean="0"/>
              <a:t>Spreading Activation - Using connections to other words/phrases/concepts that a word has to predict and interpret what will be heard next.</a:t>
            </a:r>
            <a:endParaRPr lang="en-US" sz="2800" dirty="0" smtClean="0"/>
          </a:p>
          <a:p>
            <a:pPr lvl="2"/>
            <a:r>
              <a:rPr lang="en-US" dirty="0" smtClean="0"/>
              <a:t>Learners should practice prediction of both ideas and vocabulary.</a:t>
            </a:r>
            <a:endParaRPr lang="en-US" sz="32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Decoding – Sounds, Syllables, Words, &amp; Intonation (3)</a:t>
            </a:r>
            <a:endParaRPr lang="en-US" sz="3600" dirty="0"/>
          </a:p>
        </p:txBody>
      </p:sp>
      <p:sp>
        <p:nvSpPr>
          <p:cNvPr id="3" name="Content Placeholder 2"/>
          <p:cNvSpPr>
            <a:spLocks noGrp="1"/>
          </p:cNvSpPr>
          <p:nvPr>
            <p:ph idx="1"/>
          </p:nvPr>
        </p:nvSpPr>
        <p:spPr/>
        <p:txBody>
          <a:bodyPr>
            <a:noAutofit/>
          </a:bodyPr>
          <a:lstStyle/>
          <a:p>
            <a:r>
              <a:rPr lang="en-US" sz="2000" b="1" dirty="0" smtClean="0"/>
              <a:t>Recognizing </a:t>
            </a:r>
            <a:r>
              <a:rPr lang="en-US" sz="2000" b="1" dirty="0" smtClean="0"/>
              <a:t>Syntactic Units</a:t>
            </a:r>
            <a:endParaRPr lang="en-US" sz="2000" dirty="0" smtClean="0"/>
          </a:p>
          <a:p>
            <a:pPr lvl="1"/>
            <a:r>
              <a:rPr lang="en-US" sz="1800" dirty="0" smtClean="0"/>
              <a:t>Parsing - listener has to trace grammatical structure that binds groups of words together.</a:t>
            </a:r>
          </a:p>
          <a:p>
            <a:pPr lvl="1"/>
            <a:r>
              <a:rPr lang="en-US" sz="1800" dirty="0" smtClean="0"/>
              <a:t>After structure has come to an end the group of words is turned into an abstract idea</a:t>
            </a:r>
            <a:r>
              <a:rPr lang="en-US" sz="1800" dirty="0" smtClean="0"/>
              <a:t>.</a:t>
            </a:r>
            <a:endParaRPr lang="en-US" sz="1800" dirty="0" smtClean="0"/>
          </a:p>
          <a:p>
            <a:pPr lvl="1"/>
            <a:r>
              <a:rPr lang="en-US" sz="1800" dirty="0" smtClean="0"/>
              <a:t>L1 listeners recognize the point where a syntactic unit ends by drawing on their knowledge of the grammar of the language and of the most frequent syntactic patterns.</a:t>
            </a:r>
          </a:p>
          <a:p>
            <a:pPr lvl="1"/>
            <a:r>
              <a:rPr lang="en-US" sz="1800" dirty="0" smtClean="0"/>
              <a:t>Cues in the speech signal.</a:t>
            </a:r>
          </a:p>
          <a:p>
            <a:pPr lvl="2"/>
            <a:r>
              <a:rPr lang="en-US" sz="1400" dirty="0" smtClean="0"/>
              <a:t>Pause - short pause indicates beginning of new grammar structure.</a:t>
            </a:r>
          </a:p>
          <a:p>
            <a:pPr lvl="2"/>
            <a:r>
              <a:rPr lang="en-US" sz="1400" dirty="0" smtClean="0"/>
              <a:t>Filler - "I mean" "as I was saying" "what I mean is"</a:t>
            </a:r>
          </a:p>
          <a:p>
            <a:pPr lvl="2"/>
            <a:r>
              <a:rPr lang="en-US" sz="1400" dirty="0" smtClean="0"/>
              <a:t>Hesitation Pauses - pause indicating loss of place, forgetting, thinking.</a:t>
            </a:r>
          </a:p>
          <a:p>
            <a:pPr lvl="2"/>
            <a:r>
              <a:rPr lang="en-US" sz="1400" dirty="0" smtClean="0"/>
              <a:t>Intonation Group - phrase, clause, sentence - sometimes also referred to as chunks, but this word is used by Field in another way).</a:t>
            </a:r>
          </a:p>
          <a:p>
            <a:pPr lvl="2"/>
            <a:r>
              <a:rPr lang="en-US" sz="1400" dirty="0" smtClean="0"/>
              <a:t>Pitch - rise or fall in voice (at the end of the group).</a:t>
            </a:r>
          </a:p>
          <a:p>
            <a:pPr lvl="2"/>
            <a:r>
              <a:rPr lang="en-US" sz="1400" dirty="0" smtClean="0"/>
              <a:t>Focal point (stress) - stress is usually at the end of the unit, thus marking the end.</a:t>
            </a:r>
          </a:p>
          <a:p>
            <a:pPr lvl="1"/>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Decoding – Sounds, Syllables, Words, &amp; Intonation (4)</a:t>
            </a:r>
            <a:endParaRPr lang="en-US" sz="3600" dirty="0"/>
          </a:p>
        </p:txBody>
      </p:sp>
      <p:sp>
        <p:nvSpPr>
          <p:cNvPr id="3" name="Content Placeholder 2"/>
          <p:cNvSpPr>
            <a:spLocks noGrp="1"/>
          </p:cNvSpPr>
          <p:nvPr>
            <p:ph idx="1"/>
          </p:nvPr>
        </p:nvSpPr>
        <p:spPr/>
        <p:txBody>
          <a:bodyPr>
            <a:normAutofit fontScale="55000" lnSpcReduction="20000"/>
          </a:bodyPr>
          <a:lstStyle/>
          <a:p>
            <a:r>
              <a:rPr lang="en-US" dirty="0" smtClean="0"/>
              <a:t>Online Parsing</a:t>
            </a:r>
          </a:p>
          <a:p>
            <a:pPr lvl="1"/>
            <a:r>
              <a:rPr lang="en-US" dirty="0" smtClean="0"/>
              <a:t>First language processing happens at about the speed of a syllable</a:t>
            </a:r>
          </a:p>
          <a:p>
            <a:pPr lvl="1"/>
            <a:r>
              <a:rPr lang="en-US" dirty="0" smtClean="0"/>
              <a:t>Listeners have to trace grammatical patterns in running speech while the patterns are still unfolding.</a:t>
            </a:r>
          </a:p>
          <a:p>
            <a:pPr lvl="1"/>
            <a:r>
              <a:rPr lang="en-US" dirty="0" smtClean="0"/>
              <a:t> Some strategies/skills for this sort of processing:</a:t>
            </a:r>
          </a:p>
          <a:p>
            <a:pPr lvl="2"/>
            <a:r>
              <a:rPr lang="en-US" dirty="0" smtClean="0"/>
              <a:t>Probability - experience breeds expectations. The co-occurrence of forms are relatively predictable.</a:t>
            </a:r>
          </a:p>
          <a:p>
            <a:pPr lvl="2"/>
            <a:r>
              <a:rPr lang="en-US" dirty="0" smtClean="0"/>
              <a:t>Chunks - Common chunks of language reduce effort needed to process.</a:t>
            </a:r>
          </a:p>
          <a:p>
            <a:pPr lvl="2"/>
            <a:r>
              <a:rPr lang="en-US" dirty="0" smtClean="0"/>
              <a:t>The verb - the verb chosen for a sentence often determines the structure.</a:t>
            </a:r>
          </a:p>
          <a:p>
            <a:pPr lvl="1"/>
            <a:r>
              <a:rPr lang="en-US" dirty="0" smtClean="0"/>
              <a:t>  Some activities to develop these skills:</a:t>
            </a:r>
          </a:p>
          <a:p>
            <a:pPr lvl="2"/>
            <a:r>
              <a:rPr lang="en-US" dirty="0" smtClean="0"/>
              <a:t>Gating - provide a word or group of words from the beginning of a sentence and have students predict what comes next.</a:t>
            </a:r>
          </a:p>
          <a:p>
            <a:pPr lvl="2"/>
            <a:r>
              <a:rPr lang="en-US" dirty="0" smtClean="0"/>
              <a:t>Recall - After listening comprehension, go back to audio, stop mid-sentence, and ask students to fill in the rest of the sentence.</a:t>
            </a:r>
          </a:p>
          <a:p>
            <a:pPr lvl="2"/>
            <a:r>
              <a:rPr lang="en-US" dirty="0" smtClean="0"/>
              <a:t>Pausing to anticipate - similar to gating, but give students more of a lead in</a:t>
            </a:r>
          </a:p>
          <a:p>
            <a:pPr lvl="2"/>
            <a:r>
              <a:rPr lang="en-US" dirty="0" smtClean="0"/>
              <a:t>Compete the sentence - dictate the first part of a sentence, stop before a highly predictable word, students say or write an ending.</a:t>
            </a:r>
          </a:p>
          <a:p>
            <a:pPr lvl="2"/>
            <a:r>
              <a:rPr lang="en-US" dirty="0" smtClean="0"/>
              <a:t>Recognizing common groups of words - similar to gating, but with a focus on pausing before common groups of words.</a:t>
            </a:r>
          </a:p>
          <a:p>
            <a:pPr lvl="2"/>
            <a:r>
              <a:rPr lang="en-US" dirty="0" smtClean="0"/>
              <a:t>Verb patterns - dictation (or listening) that includes verbs with predictable or common patterns. Have students fill in the patterns.</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Decoding – Sounds, Syllables, Words, &amp; Intonation (5)</a:t>
            </a:r>
            <a:endParaRPr lang="en-US" sz="3600" dirty="0"/>
          </a:p>
        </p:txBody>
      </p:sp>
      <p:sp>
        <p:nvSpPr>
          <p:cNvPr id="3" name="Content Placeholder 2"/>
          <p:cNvSpPr>
            <a:spLocks noGrp="1"/>
          </p:cNvSpPr>
          <p:nvPr>
            <p:ph idx="1"/>
          </p:nvPr>
        </p:nvSpPr>
        <p:spPr/>
        <p:txBody>
          <a:bodyPr>
            <a:noAutofit/>
          </a:bodyPr>
          <a:lstStyle/>
          <a:p>
            <a:r>
              <a:rPr lang="en-US" sz="1800" dirty="0" smtClean="0"/>
              <a:t>The Intonation Group</a:t>
            </a:r>
          </a:p>
          <a:p>
            <a:pPr lvl="1"/>
            <a:r>
              <a:rPr lang="en-US" sz="1600" dirty="0" smtClean="0"/>
              <a:t>Stress forms the focus of a group. Important words are stressed and, thus, are central to processing.</a:t>
            </a:r>
            <a:br>
              <a:rPr lang="en-US" sz="1600" dirty="0" smtClean="0"/>
            </a:br>
            <a:r>
              <a:rPr lang="en-US" sz="1600" dirty="0" smtClean="0"/>
              <a:t>A group tends to consist of one syllable that is clearly articulated, surrounded by others that are squeezed in duration or reduced in form.</a:t>
            </a:r>
          </a:p>
          <a:p>
            <a:r>
              <a:rPr lang="en-US" sz="1800" dirty="0" smtClean="0"/>
              <a:t> Decoding and the Intonation Group</a:t>
            </a:r>
          </a:p>
          <a:p>
            <a:pPr lvl="1"/>
            <a:r>
              <a:rPr lang="en-US" sz="1600" dirty="0" smtClean="0"/>
              <a:t>Many syllables of lesser importance are reduced and can be difficult to identify</a:t>
            </a:r>
          </a:p>
          <a:p>
            <a:pPr lvl="1"/>
            <a:r>
              <a:rPr lang="en-US" sz="1600" dirty="0" smtClean="0"/>
              <a:t>L</a:t>
            </a:r>
            <a:r>
              <a:rPr lang="en-US" sz="1600" dirty="0" smtClean="0"/>
              <a:t>isteners first process the input in terms of what they think they hear (best guess based on reception), but they don't finalize that idea until the end of the intonation group.</a:t>
            </a:r>
          </a:p>
          <a:p>
            <a:pPr lvl="1"/>
            <a:r>
              <a:rPr lang="en-US" sz="1600" dirty="0" smtClean="0"/>
              <a:t>For L2 listeners, the focal stress can mark the most important information. It is more reliable and precisely articulated.</a:t>
            </a:r>
          </a:p>
          <a:p>
            <a:pPr lvl="1"/>
            <a:r>
              <a:rPr lang="en-US" sz="1600" dirty="0" smtClean="0"/>
              <a:t>It is important to use chunks based on intonation groups for demonstration purposes and for small-scale listening tasks.</a:t>
            </a:r>
          </a:p>
          <a:p>
            <a:pPr lvl="1"/>
            <a:r>
              <a:rPr lang="en-US" sz="1600" dirty="0" smtClean="0"/>
              <a:t>Some tasks:</a:t>
            </a:r>
          </a:p>
          <a:p>
            <a:pPr lvl="2"/>
            <a:r>
              <a:rPr lang="en-US" sz="1400" dirty="0" smtClean="0"/>
              <a:t>Identifying focal syllables, Key word gap-filling, Key word recognition, Key word hypothesis - predict what will be said from list of key words, Key word prediction - mark key words on transcripts before listening, Key word cues - isolated practice of intonation groups, Dealing with reduced sequences - guessing reduced words from stress ones.</a:t>
            </a:r>
          </a:p>
          <a:p>
            <a:endParaRPr lang="en-US" sz="1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Meaning-Building – Processing &amp; Handling Information</a:t>
            </a:r>
            <a:endParaRPr lang="en-US" dirty="0"/>
          </a:p>
        </p:txBody>
      </p:sp>
      <p:sp>
        <p:nvSpPr>
          <p:cNvPr id="3" name="Content Placeholder 2"/>
          <p:cNvSpPr>
            <a:spLocks noGrp="1"/>
          </p:cNvSpPr>
          <p:nvPr>
            <p:ph idx="1"/>
          </p:nvPr>
        </p:nvSpPr>
        <p:spPr/>
        <p:txBody>
          <a:bodyPr>
            <a:normAutofit fontScale="77500" lnSpcReduction="20000"/>
          </a:bodyPr>
          <a:lstStyle/>
          <a:p>
            <a:r>
              <a:rPr lang="en-US" smtClean="0"/>
              <a:t>Listeners don't just recognize signals, they receive and remake the message.</a:t>
            </a:r>
          </a:p>
          <a:p>
            <a:pPr lvl="1"/>
            <a:r>
              <a:rPr lang="en-US" smtClean="0"/>
              <a:t>Amplify - add information that the speaker takes for granted (is implied)</a:t>
            </a:r>
          </a:p>
          <a:p>
            <a:pPr lvl="1"/>
            <a:r>
              <a:rPr lang="en-US" smtClean="0"/>
              <a:t>Organize Information - What is important, what are the connections? etc.</a:t>
            </a:r>
          </a:p>
          <a:p>
            <a:pPr lvl="0"/>
            <a:r>
              <a:rPr lang="en-US" smtClean="0"/>
              <a:t>A difficulty in "meaning building is that the listener has to operate at two different levels. She has to keep track of the current topic in case a word such as they or that occurs which needs to be matched to something that has recently been mentioned. But at the same time, she has to carry forward a discourse representation of what has occurred in the whole of the listening so far." (Field, 2008, p. 212)</a:t>
            </a:r>
          </a:p>
          <a:p>
            <a:endParaRPr lang="en-US"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Meaning-Building – Processing &amp; Handling Information (2)</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Types of outside knowledge</a:t>
            </a:r>
          </a:p>
          <a:p>
            <a:pPr lvl="1"/>
            <a:r>
              <a:rPr lang="en-US" smtClean="0"/>
              <a:t>World Knowledge - provides background information to make an utterance meaningful.</a:t>
            </a:r>
          </a:p>
          <a:p>
            <a:pPr lvl="1"/>
            <a:r>
              <a:rPr lang="en-US" smtClean="0"/>
              <a:t>Topic Knowledge - part of world knowledge, but focused on a particular topic.</a:t>
            </a:r>
          </a:p>
          <a:p>
            <a:pPr lvl="1"/>
            <a:r>
              <a:rPr lang="en-US" smtClean="0"/>
              <a:t>Speaker Knowledge - knowing about the speaker: background, opinions, location, etc.</a:t>
            </a:r>
          </a:p>
          <a:p>
            <a:pPr lvl="1"/>
            <a:r>
              <a:rPr lang="en-US" smtClean="0"/>
              <a:t>Knowledge of the Situation - As often seen in functional syllabi - Ordering a coffee at Starbucks.</a:t>
            </a:r>
          </a:p>
          <a:p>
            <a:pPr lvl="1"/>
            <a:r>
              <a:rPr lang="en-US" smtClean="0"/>
              <a:t>Knowledge of the setting - Visual (or other sense) cues regarding the environment in which the listening is being produced/heard.</a:t>
            </a:r>
          </a:p>
          <a:p>
            <a:endParaRPr lang="en-US"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Meaning-Building – Processing &amp; Handling Information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Schema Activation</a:t>
            </a:r>
          </a:p>
          <a:p>
            <a:pPr lvl="1"/>
            <a:r>
              <a:rPr lang="en-US" dirty="0" smtClean="0"/>
              <a:t>Schema - "a complex knowledge structure in the mind which groups all that an individual knows about, or associates with, a particular concept" (Field, 2008, p. 216)</a:t>
            </a:r>
          </a:p>
          <a:p>
            <a:pPr lvl="1"/>
            <a:r>
              <a:rPr lang="en-US" dirty="0" smtClean="0"/>
              <a:t>Used for prediction and for filling in information that the speaker doesn't provide.</a:t>
            </a:r>
          </a:p>
          <a:p>
            <a:pPr lvl="1"/>
            <a:r>
              <a:rPr lang="en-US" dirty="0" smtClean="0"/>
              <a:t>Script - "sequence of activities associated with a stereotypical situation." (p.217)</a:t>
            </a:r>
          </a:p>
          <a:p>
            <a:pPr lvl="1"/>
            <a:r>
              <a:rPr lang="en-US" dirty="0" smtClean="0"/>
              <a:t>Activate external knowledge before listening to:</a:t>
            </a:r>
          </a:p>
          <a:p>
            <a:pPr lvl="2"/>
            <a:r>
              <a:rPr lang="en-US" dirty="0" smtClean="0"/>
              <a:t>draw on schema, raise questions that the listening may answer, identify possible scripts, activating words associated with situation, areas that may differ between cultures.</a:t>
            </a:r>
          </a:p>
          <a:p>
            <a:pPr lvl="1"/>
            <a:r>
              <a:rPr lang="en-US" dirty="0" smtClean="0"/>
              <a:t>Activate external knowledge during listening to:</a:t>
            </a:r>
          </a:p>
          <a:p>
            <a:pPr lvl="2"/>
            <a:r>
              <a:rPr lang="en-US" dirty="0" smtClean="0"/>
              <a:t>enrich the bare meaning of the audio and supply information that the speaker assumes we know.</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Meaning-Building – Processing &amp; Handling Information (4)</a:t>
            </a:r>
            <a:endParaRPr lang="en-US" dirty="0"/>
          </a:p>
        </p:txBody>
      </p:sp>
      <p:sp>
        <p:nvSpPr>
          <p:cNvPr id="3" name="Content Placeholder 2"/>
          <p:cNvSpPr>
            <a:spLocks noGrp="1"/>
          </p:cNvSpPr>
          <p:nvPr>
            <p:ph idx="1"/>
          </p:nvPr>
        </p:nvSpPr>
        <p:spPr/>
        <p:txBody>
          <a:bodyPr>
            <a:normAutofit fontScale="55000" lnSpcReduction="20000"/>
          </a:bodyPr>
          <a:lstStyle/>
          <a:p>
            <a:r>
              <a:rPr lang="en-US" smtClean="0"/>
              <a:t>Selecting Information</a:t>
            </a:r>
          </a:p>
          <a:p>
            <a:pPr lvl="1"/>
            <a:r>
              <a:rPr lang="en-US" smtClean="0"/>
              <a:t>Not all information is of importance and not all is of equal importance.</a:t>
            </a:r>
          </a:p>
          <a:p>
            <a:pPr lvl="1"/>
            <a:r>
              <a:rPr lang="en-US" smtClean="0"/>
              <a:t>Listeners have 3 options for dealing with information:</a:t>
            </a:r>
          </a:p>
          <a:p>
            <a:pPr lvl="2"/>
            <a:r>
              <a:rPr lang="en-US" smtClean="0"/>
              <a:t>Abandon - forget it, Store - retain it, Generalize - general meaning, but reduced/no details</a:t>
            </a:r>
          </a:p>
          <a:p>
            <a:pPr lvl="1"/>
            <a:r>
              <a:rPr lang="en-US" smtClean="0"/>
              <a:t>Reasons for omitting information</a:t>
            </a:r>
          </a:p>
          <a:p>
            <a:pPr lvl="2"/>
            <a:r>
              <a:rPr lang="en-US" smtClean="0"/>
              <a:t>Local Level - importance of information based on what has been said</a:t>
            </a:r>
          </a:p>
          <a:p>
            <a:pPr lvl="2"/>
            <a:r>
              <a:rPr lang="en-US" smtClean="0"/>
              <a:t>Global Level - importance of information based on the overall context</a:t>
            </a:r>
          </a:p>
          <a:p>
            <a:pPr lvl="2"/>
            <a:r>
              <a:rPr lang="en-US" smtClean="0"/>
              <a:t>Conflict with the discourse representation built so far (possibly problematic for L2 listeners)</a:t>
            </a:r>
          </a:p>
          <a:p>
            <a:pPr lvl="1"/>
            <a:r>
              <a:rPr lang="en-US" smtClean="0"/>
              <a:t>Criteria for omitting information</a:t>
            </a:r>
          </a:p>
          <a:p>
            <a:pPr lvl="2"/>
            <a:r>
              <a:rPr lang="en-US" smtClean="0"/>
              <a:t>Matching with the intentions of the speaker, Matching with the listener's own goals, Is the information redundant.</a:t>
            </a:r>
          </a:p>
          <a:p>
            <a:pPr lvl="1"/>
            <a:r>
              <a:rPr lang="en-US" smtClean="0"/>
              <a:t>Considerations for L2 listeners</a:t>
            </a:r>
          </a:p>
          <a:p>
            <a:pPr lvl="2"/>
            <a:r>
              <a:rPr lang="en-US" smtClean="0"/>
              <a:t>Telling learners what to listen for prior to listening can be useful for focused listening, but it takes away the need (and their ability) to judge for themselves whether information is important or not.</a:t>
            </a:r>
          </a:p>
          <a:p>
            <a:pPr lvl="2"/>
            <a:r>
              <a:rPr lang="en-US" smtClean="0"/>
              <a:t>Use note-taking, not to check for accuracy, but rather what they are giving importance to.</a:t>
            </a:r>
          </a:p>
          <a:p>
            <a:pPr lvl="2"/>
            <a:r>
              <a:rPr lang="en-US" smtClean="0"/>
              <a:t>Make listeners aware of redundancy. Points are often repeated, particularly in lectures and presentations. The listeners have to notice that there is redundancy and not treat repetition as new information.</a:t>
            </a:r>
          </a:p>
          <a:p>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Listening</a:t>
            </a:r>
            <a:endParaRPr lang="en-US" dirty="0"/>
          </a:p>
        </p:txBody>
      </p:sp>
      <p:sp>
        <p:nvSpPr>
          <p:cNvPr id="3" name="Content Placeholder 2"/>
          <p:cNvSpPr>
            <a:spLocks noGrp="1"/>
          </p:cNvSpPr>
          <p:nvPr>
            <p:ph idx="1"/>
          </p:nvPr>
        </p:nvSpPr>
        <p:spPr/>
        <p:txBody>
          <a:bodyPr>
            <a:noAutofit/>
          </a:bodyPr>
          <a:lstStyle/>
          <a:p>
            <a:r>
              <a:rPr lang="en-US" sz="2400" dirty="0" smtClean="0"/>
              <a:t>Genres of Listening Events</a:t>
            </a:r>
          </a:p>
          <a:p>
            <a:pPr lvl="1"/>
            <a:r>
              <a:rPr lang="en-US" sz="2400" dirty="0" smtClean="0"/>
              <a:t>Face-to-face: conversation, giving and receiving information, negotiation</a:t>
            </a:r>
          </a:p>
          <a:p>
            <a:pPr lvl="1"/>
            <a:r>
              <a:rPr lang="en-US" sz="2400" dirty="0" smtClean="0"/>
              <a:t>Distant, but two-way: phone, taking a message</a:t>
            </a:r>
          </a:p>
          <a:p>
            <a:pPr lvl="1"/>
            <a:r>
              <a:rPr lang="en-US" sz="2400" dirty="0" smtClean="0"/>
              <a:t>External to listener: announcements, instructions, answering machines/voicemail </a:t>
            </a:r>
          </a:p>
          <a:p>
            <a:pPr lvl="1"/>
            <a:r>
              <a:rPr lang="en-US" sz="2400" dirty="0" smtClean="0"/>
              <a:t>Listening for Pleasure: </a:t>
            </a:r>
            <a:r>
              <a:rPr lang="en-US" sz="2400" dirty="0" err="1" smtClean="0"/>
              <a:t>tv</a:t>
            </a:r>
            <a:r>
              <a:rPr lang="en-US" sz="2400" dirty="0" smtClean="0"/>
              <a:t>/movie clips, jokes, stories, songs</a:t>
            </a:r>
          </a:p>
          <a:p>
            <a:pPr lvl="1"/>
            <a:r>
              <a:rPr lang="en-US" sz="2400" dirty="0" smtClean="0"/>
              <a:t>Informative: news headlines, news items, documentaries</a:t>
            </a:r>
          </a:p>
          <a:p>
            <a:pPr lvl="1"/>
            <a:r>
              <a:rPr lang="en-US" sz="2400" dirty="0" smtClean="0"/>
              <a:t>Instructional: lessons, lectures</a:t>
            </a:r>
          </a:p>
          <a:p>
            <a:pPr lvl="1"/>
            <a:r>
              <a:rPr lang="en-US" sz="2400" dirty="0" smtClean="0"/>
              <a:t>Persuasive: advertisements</a:t>
            </a:r>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Meaning-Building – Processing &amp; Handling Information (5)</a:t>
            </a:r>
            <a:endParaRPr lang="en-US" dirty="0"/>
          </a:p>
        </p:txBody>
      </p:sp>
      <p:sp>
        <p:nvSpPr>
          <p:cNvPr id="3" name="Content Placeholder 2"/>
          <p:cNvSpPr>
            <a:spLocks noGrp="1"/>
          </p:cNvSpPr>
          <p:nvPr>
            <p:ph idx="1"/>
          </p:nvPr>
        </p:nvSpPr>
        <p:spPr/>
        <p:txBody>
          <a:bodyPr>
            <a:normAutofit fontScale="70000" lnSpcReduction="20000"/>
          </a:bodyPr>
          <a:lstStyle/>
          <a:p>
            <a:r>
              <a:rPr lang="en-US" smtClean="0"/>
              <a:t>Connecting</a:t>
            </a:r>
          </a:p>
          <a:p>
            <a:pPr lvl="1"/>
            <a:r>
              <a:rPr lang="en-US" smtClean="0"/>
              <a:t>Listeners have to group information much like the building of paragraphs in reading/writing.</a:t>
            </a:r>
          </a:p>
          <a:p>
            <a:pPr lvl="1"/>
            <a:r>
              <a:rPr lang="en-US" smtClean="0"/>
              <a:t>Have to decide if new information:</a:t>
            </a:r>
          </a:p>
          <a:p>
            <a:pPr lvl="2"/>
            <a:r>
              <a:rPr lang="en-US" smtClean="0"/>
              <a:t>Extends a current point - the same "paragraph".</a:t>
            </a:r>
          </a:p>
          <a:p>
            <a:pPr lvl="2"/>
            <a:r>
              <a:rPr lang="en-US" smtClean="0"/>
              <a:t>Marks a new departure - a new "paragraph"</a:t>
            </a:r>
          </a:p>
          <a:p>
            <a:pPr lvl="1"/>
            <a:r>
              <a:rPr lang="en-US" smtClean="0"/>
              <a:t>For L2 listeners it is important to:</a:t>
            </a:r>
          </a:p>
          <a:p>
            <a:pPr lvl="2"/>
            <a:r>
              <a:rPr lang="en-US" smtClean="0"/>
              <a:t>Make them aware of "linkers," connecting words ,and phrases.</a:t>
            </a:r>
          </a:p>
          <a:p>
            <a:pPr lvl="2"/>
            <a:r>
              <a:rPr lang="en-US" smtClean="0"/>
              <a:t>Noticing in-sentence coordinators (and, but, or) and (if, so, though) can be difficult.</a:t>
            </a:r>
          </a:p>
          <a:p>
            <a:pPr lvl="2"/>
            <a:r>
              <a:rPr lang="en-US" smtClean="0"/>
              <a:t>Linking devices in informal conversation can be different than those used in more formal contexts: mind you, the problem is, that's all very well but....</a:t>
            </a:r>
          </a:p>
          <a:p>
            <a:pPr lvl="2"/>
            <a:r>
              <a:rPr lang="en-US" smtClean="0"/>
              <a:t>Field suggests:</a:t>
            </a:r>
          </a:p>
          <a:p>
            <a:pPr lvl="3"/>
            <a:r>
              <a:rPr lang="en-US" smtClean="0"/>
              <a:t>explicit teaching</a:t>
            </a:r>
          </a:p>
          <a:p>
            <a:pPr lvl="3"/>
            <a:r>
              <a:rPr lang="en-US" smtClean="0"/>
              <a:t>noticing linkers</a:t>
            </a:r>
          </a:p>
          <a:p>
            <a:pPr lvl="3"/>
            <a:r>
              <a:rPr lang="en-US" smtClean="0"/>
              <a:t>Identifying linkers online</a:t>
            </a:r>
          </a:p>
          <a:p>
            <a:pPr lvl="3"/>
            <a:r>
              <a:rPr lang="en-US" smtClean="0"/>
              <a:t>Macro (overall understanding) and Micro (linkage within/between sentences)</a:t>
            </a:r>
          </a:p>
          <a:p>
            <a:endParaRPr lang="en-US"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Meaning-Building – Processing &amp; Handling Information (6)</a:t>
            </a:r>
            <a:endParaRPr lang="en-US" dirty="0"/>
          </a:p>
        </p:txBody>
      </p:sp>
      <p:sp>
        <p:nvSpPr>
          <p:cNvPr id="3" name="Content Placeholder 2"/>
          <p:cNvSpPr>
            <a:spLocks noGrp="1"/>
          </p:cNvSpPr>
          <p:nvPr>
            <p:ph idx="1"/>
          </p:nvPr>
        </p:nvSpPr>
        <p:spPr/>
        <p:txBody>
          <a:bodyPr>
            <a:normAutofit fontScale="70000" lnSpcReduction="20000"/>
          </a:bodyPr>
          <a:lstStyle/>
          <a:p>
            <a:r>
              <a:rPr lang="en-US" smtClean="0"/>
              <a:t>Comparing</a:t>
            </a:r>
          </a:p>
          <a:p>
            <a:pPr lvl="1"/>
            <a:r>
              <a:rPr lang="en-US" smtClean="0"/>
              <a:t>Listeners must compare incoming information against the discourse representation in order to check for possible inconsistencies.</a:t>
            </a:r>
          </a:p>
          <a:p>
            <a:pPr lvl="1"/>
            <a:r>
              <a:rPr lang="en-US" smtClean="0"/>
              <a:t>Listener has to identify problems of understanding at or shortly after the point when they occur so that they can repair the breakdown by asking for repetition or clarification.</a:t>
            </a:r>
          </a:p>
          <a:p>
            <a:pPr lvl="1"/>
            <a:r>
              <a:rPr lang="en-US" smtClean="0"/>
              <a:t>L2 listeners often fail to monitor their understanding adequately.</a:t>
            </a:r>
          </a:p>
          <a:p>
            <a:pPr lvl="2"/>
            <a:r>
              <a:rPr lang="en-US" smtClean="0"/>
              <a:t>Their attention is diverted into decoding the text and away from checking information.</a:t>
            </a:r>
          </a:p>
          <a:p>
            <a:pPr lvl="2"/>
            <a:r>
              <a:rPr lang="en-US" smtClean="0"/>
              <a:t>They have a problem with inconsistencies because they have to decide whether the new piece of information is unreliable or their discourse representation is wrong.</a:t>
            </a:r>
          </a:p>
          <a:p>
            <a:pPr lvl="2"/>
            <a:r>
              <a:rPr lang="en-US" smtClean="0"/>
              <a:t>Therefore, they tend to report the first version, ignoring later inconsistencies.</a:t>
            </a:r>
          </a:p>
          <a:p>
            <a:pPr lvl="1"/>
            <a:endParaRPr lang="en-US"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Meaning-Building – Processing &amp; Handling Information (7)</a:t>
            </a:r>
            <a:endParaRPr lang="en-US" dirty="0"/>
          </a:p>
        </p:txBody>
      </p:sp>
      <p:sp>
        <p:nvSpPr>
          <p:cNvPr id="3" name="Content Placeholder 2"/>
          <p:cNvSpPr>
            <a:spLocks noGrp="1"/>
          </p:cNvSpPr>
          <p:nvPr>
            <p:ph idx="1"/>
          </p:nvPr>
        </p:nvSpPr>
        <p:spPr/>
        <p:txBody>
          <a:bodyPr>
            <a:noAutofit/>
          </a:bodyPr>
          <a:lstStyle/>
          <a:p>
            <a:r>
              <a:rPr lang="en-US" sz="2000" dirty="0" smtClean="0"/>
              <a:t>Constructing</a:t>
            </a:r>
          </a:p>
          <a:p>
            <a:pPr lvl="1"/>
            <a:r>
              <a:rPr lang="en-US" sz="1600" dirty="0" smtClean="0"/>
              <a:t>Listeners impose patterns on the discourse representation: through navigating directions or recognizing argument structures (lectures/broadcasts).</a:t>
            </a:r>
          </a:p>
          <a:p>
            <a:pPr lvl="1"/>
            <a:r>
              <a:rPr lang="en-US" sz="1600" dirty="0" smtClean="0"/>
              <a:t>Structure building - each time a new piece of information comes in, a listener or reader has to decide whether to persist with a current meaning structure or to shift to a new phase. Less skilled </a:t>
            </a:r>
            <a:r>
              <a:rPr lang="en-US" sz="1600" dirty="0" err="1" smtClean="0"/>
              <a:t>comprehenders</a:t>
            </a:r>
            <a:r>
              <a:rPr lang="en-US" sz="1600" dirty="0" smtClean="0"/>
              <a:t> shift too often. They thus fail to build a complex network of interrelated ideas buy rely instead upon a string of small units of meaning (p.254)</a:t>
            </a:r>
          </a:p>
          <a:p>
            <a:pPr lvl="1"/>
            <a:r>
              <a:rPr lang="en-US" sz="1600" dirty="0" smtClean="0"/>
              <a:t>Formal Schemas - assist listening through analogy: the listener thinks back to a prior experience that resembles that one in progress.</a:t>
            </a:r>
          </a:p>
          <a:p>
            <a:pPr lvl="1"/>
            <a:r>
              <a:rPr lang="en-US" sz="1600" dirty="0" smtClean="0"/>
              <a:t>L2 listeners</a:t>
            </a:r>
          </a:p>
          <a:p>
            <a:pPr lvl="2"/>
            <a:r>
              <a:rPr lang="en-US" sz="1400" dirty="0" smtClean="0"/>
              <a:t>Demands of attention and partial understanding impede identification of speaker's argument</a:t>
            </a:r>
          </a:p>
          <a:p>
            <a:pPr lvl="2"/>
            <a:r>
              <a:rPr lang="en-US" sz="1400" dirty="0" smtClean="0"/>
              <a:t>Cultural differences in schemas is problematic (structure in L1 is different from structure in L2)</a:t>
            </a:r>
          </a:p>
          <a:p>
            <a:pPr lvl="2"/>
            <a:r>
              <a:rPr lang="en-US" sz="1400" dirty="0" smtClean="0"/>
              <a:t>Need help recognizing organizational patterns. </a:t>
            </a:r>
          </a:p>
          <a:p>
            <a:pPr lvl="3"/>
            <a:r>
              <a:rPr lang="en-US" sz="1200" dirty="0" smtClean="0"/>
              <a:t>D</a:t>
            </a:r>
            <a:r>
              <a:rPr lang="en-US" sz="1200" dirty="0" smtClean="0"/>
              <a:t>iscourse patterns (general to specific)</a:t>
            </a:r>
          </a:p>
          <a:p>
            <a:pPr lvl="3"/>
            <a:r>
              <a:rPr lang="en-US" sz="1200" dirty="0" smtClean="0"/>
              <a:t>General understanding of main topics</a:t>
            </a:r>
          </a:p>
          <a:p>
            <a:pPr lvl="3"/>
            <a:r>
              <a:rPr lang="en-US" sz="1200" dirty="0" smtClean="0"/>
              <a:t>Outlining</a:t>
            </a:r>
          </a:p>
          <a:p>
            <a:pPr lvl="3"/>
            <a:r>
              <a:rPr lang="en-US" sz="1200" dirty="0" smtClean="0"/>
              <a:t>Overall understanding and understanding of specific connections.</a:t>
            </a:r>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Listener Response and Genre List</a:t>
            </a:r>
            <a:endParaRPr lang="en-US" dirty="0"/>
          </a:p>
        </p:txBody>
      </p:sp>
      <p:sp>
        <p:nvSpPr>
          <p:cNvPr id="3" name="Content Placeholder 2"/>
          <p:cNvSpPr>
            <a:spLocks noGrp="1"/>
          </p:cNvSpPr>
          <p:nvPr>
            <p:ph idx="1"/>
          </p:nvPr>
        </p:nvSpPr>
        <p:spPr/>
        <p:txBody>
          <a:bodyPr numCol="2">
            <a:noAutofit/>
          </a:bodyPr>
          <a:lstStyle/>
          <a:p>
            <a:pPr lvl="0"/>
            <a:r>
              <a:rPr lang="en-US" sz="1800" dirty="0" smtClean="0"/>
              <a:t>Conversation: listen and respond, eavesdrop</a:t>
            </a:r>
          </a:p>
          <a:p>
            <a:pPr lvl="0"/>
            <a:r>
              <a:rPr lang="en-US" sz="1800" dirty="0" smtClean="0"/>
              <a:t>Negotiation: listen and respond/challenge, retain detailed meaning </a:t>
            </a:r>
          </a:p>
          <a:p>
            <a:pPr lvl="0"/>
            <a:r>
              <a:rPr lang="en-US" sz="1800" dirty="0" smtClean="0"/>
              <a:t>Transmission of Information: locate and retain main points</a:t>
            </a:r>
          </a:p>
          <a:p>
            <a:pPr lvl="0"/>
            <a:r>
              <a:rPr lang="en-US" sz="1800" dirty="0" smtClean="0"/>
              <a:t>Announcement: listen for one item (listen for specific information)</a:t>
            </a:r>
          </a:p>
          <a:p>
            <a:pPr lvl="0"/>
            <a:r>
              <a:rPr lang="en-US" sz="1800" dirty="0" smtClean="0"/>
              <a:t>News Headlines: listen for items of interest</a:t>
            </a:r>
          </a:p>
          <a:p>
            <a:pPr lvl="0"/>
            <a:r>
              <a:rPr lang="en-US" sz="1800" dirty="0" smtClean="0"/>
              <a:t>News Reports: listen for items of interest, listen for main points </a:t>
            </a:r>
          </a:p>
          <a:p>
            <a:pPr lvl="0"/>
            <a:r>
              <a:rPr lang="en-US" sz="1800" dirty="0" smtClean="0"/>
              <a:t>Sports/Outdoor Broadcast: Construct </a:t>
            </a:r>
            <a:r>
              <a:rPr lang="en-US" sz="1800" dirty="0" err="1" smtClean="0"/>
              <a:t>spatio</a:t>
            </a:r>
            <a:r>
              <a:rPr lang="en-US" sz="1800" dirty="0" smtClean="0"/>
              <a:t>-visual representation</a:t>
            </a:r>
          </a:p>
          <a:p>
            <a:pPr lvl="0"/>
            <a:r>
              <a:rPr lang="en-US" sz="1800" dirty="0" smtClean="0"/>
              <a:t>Song: gist, words</a:t>
            </a:r>
          </a:p>
          <a:p>
            <a:pPr lvl="0"/>
            <a:r>
              <a:rPr lang="en-US" sz="1800" dirty="0" smtClean="0"/>
              <a:t>Personal Narrative: plot essentials</a:t>
            </a:r>
          </a:p>
          <a:p>
            <a:pPr lvl="0"/>
            <a:r>
              <a:rPr lang="en-US" sz="1800" dirty="0" smtClean="0"/>
              <a:t>Film/TV Drama: plot essentials</a:t>
            </a:r>
          </a:p>
          <a:p>
            <a:pPr lvl="0"/>
            <a:r>
              <a:rPr lang="en-US" sz="1800" dirty="0" smtClean="0"/>
              <a:t>Instruction: listen and do, listen, retain details and their order </a:t>
            </a:r>
          </a:p>
          <a:p>
            <a:pPr lvl="0"/>
            <a:r>
              <a:rPr lang="en-US" sz="1800" dirty="0" smtClean="0"/>
              <a:t>Form-filling: Scan and locate relevant points</a:t>
            </a:r>
          </a:p>
          <a:p>
            <a:pPr lvl="0"/>
            <a:r>
              <a:rPr lang="en-US" sz="1800" dirty="0" smtClean="0"/>
              <a:t>Phone: listen and respond, allow for minimal context</a:t>
            </a:r>
          </a:p>
          <a:p>
            <a:pPr lvl="0"/>
            <a:r>
              <a:rPr lang="en-US" sz="1800" dirty="0" smtClean="0"/>
              <a:t>Take message: close listening for details</a:t>
            </a:r>
          </a:p>
          <a:p>
            <a:pPr lvl="0"/>
            <a:r>
              <a:rPr lang="en-US" sz="1800" dirty="0" smtClean="0"/>
              <a:t>Lesson: listen for main points, show understanding </a:t>
            </a:r>
          </a:p>
          <a:p>
            <a:pPr lvl="0"/>
            <a:r>
              <a:rPr lang="en-US" sz="1800" dirty="0" smtClean="0"/>
              <a:t>Lecture: listen for main points and relative importance, take notes</a:t>
            </a:r>
          </a:p>
          <a:p>
            <a:pPr lvl="0"/>
            <a:r>
              <a:rPr lang="en-US" sz="1800" dirty="0" smtClean="0"/>
              <a:t>Tour Guide: listen for main points</a:t>
            </a:r>
          </a:p>
          <a:p>
            <a:pPr lvl="0"/>
            <a:r>
              <a:rPr lang="en-US" sz="1800" dirty="0" smtClean="0"/>
              <a:t>Translation: listen for meaning, </a:t>
            </a:r>
            <a:r>
              <a:rPr lang="en-US" sz="1800" dirty="0" smtClean="0"/>
              <a:t>rephrase.</a:t>
            </a:r>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Types</a:t>
            </a:r>
            <a:endParaRPr lang="en-US" dirty="0"/>
          </a:p>
        </p:txBody>
      </p:sp>
      <p:sp>
        <p:nvSpPr>
          <p:cNvPr id="3" name="Content Placeholder 2"/>
          <p:cNvSpPr>
            <a:spLocks noGrp="1"/>
          </p:cNvSpPr>
          <p:nvPr>
            <p:ph idx="1"/>
          </p:nvPr>
        </p:nvSpPr>
        <p:spPr/>
        <p:txBody>
          <a:bodyPr>
            <a:noAutofit/>
          </a:bodyPr>
          <a:lstStyle/>
          <a:p>
            <a:pPr lvl="0"/>
            <a:r>
              <a:rPr lang="en-US" sz="2400" dirty="0" smtClean="0"/>
              <a:t>Low attention: (global) skimming, </a:t>
            </a:r>
            <a:r>
              <a:rPr lang="en-US" sz="2400" dirty="0" err="1" smtClean="0"/>
              <a:t>phatic</a:t>
            </a:r>
            <a:r>
              <a:rPr lang="en-US" sz="2400" dirty="0" smtClean="0"/>
              <a:t> communion (understanding intentions such as in a greeting); (local) scanning.</a:t>
            </a:r>
          </a:p>
          <a:p>
            <a:pPr lvl="0"/>
            <a:r>
              <a:rPr lang="en-US" sz="2400" dirty="0" smtClean="0"/>
              <a:t>medium attention: (global) listening for plot/commentary, conversational listening, information exchange; (local) focused scanning, search listening, message listening </a:t>
            </a:r>
          </a:p>
          <a:p>
            <a:pPr lvl="0"/>
            <a:r>
              <a:rPr lang="en-US" sz="2400" dirty="0" smtClean="0"/>
              <a:t>deep attention: (global) close listening for main points and connections; (local) close listening for main points and details</a:t>
            </a:r>
          </a:p>
          <a:p>
            <a:pPr lvl="0"/>
            <a:r>
              <a:rPr lang="en-US" sz="2400" dirty="0" smtClean="0"/>
              <a:t>very deep attention: (global) listening to check critical facts; (local) listening for vital instructions, listening to the form of words (exact words</a:t>
            </a:r>
            <a:r>
              <a:rPr lang="en-US" sz="2400" dirty="0" smtClean="0"/>
              <a:t>)</a:t>
            </a: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Approach</a:t>
            </a:r>
            <a:endParaRPr lang="en-US" dirty="0"/>
          </a:p>
        </p:txBody>
      </p:sp>
      <p:sp>
        <p:nvSpPr>
          <p:cNvPr id="3" name="Content Placeholder 2"/>
          <p:cNvSpPr>
            <a:spLocks noGrp="1"/>
          </p:cNvSpPr>
          <p:nvPr>
            <p:ph idx="1"/>
          </p:nvPr>
        </p:nvSpPr>
        <p:spPr/>
        <p:txBody>
          <a:bodyPr>
            <a:normAutofit lnSpcReduction="10000"/>
          </a:bodyPr>
          <a:lstStyle/>
          <a:p>
            <a:r>
              <a:rPr lang="en-US" dirty="0" smtClean="0"/>
              <a:t>Teaching should be a constant process of assessment and instructional modification.</a:t>
            </a:r>
          </a:p>
          <a:p>
            <a:r>
              <a:rPr lang="en-US" dirty="0" smtClean="0"/>
              <a:t>Teachers should assess (or understand) students’ listening problems and apply the appropriate instructional interventions.</a:t>
            </a:r>
          </a:p>
          <a:p>
            <a:r>
              <a:rPr lang="en-US" dirty="0" smtClean="0"/>
              <a:t>Diagnosing listening difficulties isn’t easy, but it is worthwhile.</a:t>
            </a:r>
          </a:p>
          <a:p>
            <a:r>
              <a:rPr lang="en-US" dirty="0" smtClean="0"/>
              <a:t>Diagnostics are concerned with two general categories: decoding &amp; meaning-building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Decoding: translating the speech signal into speech sounds, words and clauses, and finally into a literal meaning</a:t>
            </a:r>
          </a:p>
          <a:p>
            <a:pPr lvl="1"/>
            <a:r>
              <a:rPr lang="en-US" dirty="0" smtClean="0"/>
              <a:t>"...</a:t>
            </a:r>
            <a:r>
              <a:rPr lang="en-US" dirty="0" smtClean="0"/>
              <a:t>acoustic cues which have to be translated first into the sounds of the target language and then into words and phrases in the listener's vocabulary and then into an abstract idea."</a:t>
            </a:r>
          </a:p>
          <a:p>
            <a:r>
              <a:rPr lang="en-US" dirty="0" smtClean="0"/>
              <a:t>Making sense of the speech signal. Really about recognition of symbols and constructions.</a:t>
            </a:r>
          </a:p>
          <a:p>
            <a:r>
              <a:rPr lang="en-US" dirty="0" smtClean="0"/>
              <a:t>Often </a:t>
            </a:r>
            <a:r>
              <a:rPr lang="en-US" dirty="0" err="1" smtClean="0"/>
              <a:t>generalizable</a:t>
            </a:r>
            <a:r>
              <a:rPr lang="en-US" dirty="0" smtClean="0"/>
              <a:t>, thus somewhat easier to work into instruction</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Approach to Decoding</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Problems decoding can be related to: sounds, syllables, words, grammatical patterns, or features of intonation</a:t>
            </a:r>
            <a:endParaRPr lang="en-US" sz="2800" dirty="0" smtClean="0"/>
          </a:p>
          <a:p>
            <a:pPr lvl="1"/>
            <a:r>
              <a:rPr lang="en-US" dirty="0" smtClean="0"/>
              <a:t>T</a:t>
            </a:r>
            <a:r>
              <a:rPr lang="en-US" dirty="0" smtClean="0"/>
              <a:t>hese </a:t>
            </a:r>
            <a:r>
              <a:rPr lang="en-US" dirty="0" smtClean="0"/>
              <a:t>can be difficult to categorize sometime since it might look like one category but is really another.</a:t>
            </a:r>
            <a:endParaRPr lang="en-US" sz="2400" dirty="0" smtClean="0"/>
          </a:p>
          <a:p>
            <a:pPr lvl="0"/>
            <a:r>
              <a:rPr lang="en-US" dirty="0" smtClean="0"/>
              <a:t>Two types of problems:</a:t>
            </a:r>
            <a:endParaRPr lang="en-US" sz="2800" dirty="0" smtClean="0"/>
          </a:p>
          <a:p>
            <a:pPr lvl="1"/>
            <a:r>
              <a:rPr lang="en-US" dirty="0" smtClean="0"/>
              <a:t>Text Problem of Decoding: relating to the knowledge of the language and dealt with by providing information.</a:t>
            </a:r>
            <a:endParaRPr lang="en-US" sz="2400" dirty="0" smtClean="0"/>
          </a:p>
          <a:p>
            <a:pPr lvl="1"/>
            <a:r>
              <a:rPr lang="en-US" dirty="0" smtClean="0"/>
              <a:t>Process Problem of Decoding: relating to a gap in the learner's listening competence.</a:t>
            </a:r>
            <a:endParaRPr lang="en-US" sz="2400" dirty="0" smtClean="0"/>
          </a:p>
          <a:p>
            <a:pPr lvl="2"/>
            <a:r>
              <a:rPr lang="en-US" dirty="0" smtClean="0"/>
              <a:t>Address with "micro-listening tasks." Short tasks working on a particular problem.</a:t>
            </a:r>
            <a:endParaRPr lang="en-US" sz="2000" dirty="0" smtClean="0"/>
          </a:p>
          <a:p>
            <a:pPr lvl="2"/>
            <a:r>
              <a:rPr lang="en-US" dirty="0" smtClean="0"/>
              <a:t>Dictation - good for diagnosing these problems.</a:t>
            </a:r>
            <a:endParaRPr lang="en-US" sz="20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Meaning-Building</a:t>
            </a:r>
            <a:endParaRPr lang="en-US" dirty="0"/>
          </a:p>
        </p:txBody>
      </p:sp>
      <p:sp>
        <p:nvSpPr>
          <p:cNvPr id="3" name="Content Placeholder 2"/>
          <p:cNvSpPr>
            <a:spLocks noGrp="1"/>
          </p:cNvSpPr>
          <p:nvPr>
            <p:ph idx="1"/>
          </p:nvPr>
        </p:nvSpPr>
        <p:spPr/>
        <p:txBody>
          <a:bodyPr>
            <a:noAutofit/>
          </a:bodyPr>
          <a:lstStyle/>
          <a:p>
            <a:r>
              <a:rPr lang="en-US" sz="2000" dirty="0" smtClean="0"/>
              <a:t>Operation </a:t>
            </a:r>
            <a:r>
              <a:rPr lang="en-US" sz="2000" dirty="0" smtClean="0"/>
              <a:t>of taking the raw information in the decoding phase and filtering it through context, background knowledge, understandings of the world, and relevance to the parties involves. </a:t>
            </a:r>
            <a:endParaRPr lang="en-US" sz="2000" dirty="0" smtClean="0"/>
          </a:p>
          <a:p>
            <a:pPr lvl="1"/>
            <a:r>
              <a:rPr lang="en-US" sz="2000" dirty="0" smtClean="0"/>
              <a:t>Y</a:t>
            </a:r>
            <a:r>
              <a:rPr lang="en-US" sz="2000" dirty="0" smtClean="0"/>
              <a:t>ou </a:t>
            </a:r>
            <a:r>
              <a:rPr lang="en-US" sz="2000" dirty="0" smtClean="0"/>
              <a:t>have to situate the text in the context in which it is said and received.</a:t>
            </a:r>
          </a:p>
          <a:p>
            <a:r>
              <a:rPr lang="en-US" sz="2000" dirty="0" smtClean="0"/>
              <a:t>A</a:t>
            </a:r>
            <a:r>
              <a:rPr lang="en-US" sz="2000" dirty="0" smtClean="0"/>
              <a:t>dding </a:t>
            </a:r>
            <a:r>
              <a:rPr lang="en-US" sz="2000" dirty="0" smtClean="0"/>
              <a:t>to the bare meaning provided by decoding and relating it to what has been said before.</a:t>
            </a:r>
          </a:p>
          <a:p>
            <a:pPr lvl="1"/>
            <a:r>
              <a:rPr lang="en-US" sz="2000" dirty="0" smtClean="0"/>
              <a:t>expanding the meaning of what is said. </a:t>
            </a:r>
          </a:p>
          <a:p>
            <a:pPr lvl="1"/>
            <a:r>
              <a:rPr lang="en-US" sz="2000" dirty="0" smtClean="0"/>
              <a:t>collect and build on the incoming pieces of information. processing and filtering language. Keep what's important, discard what isn't.</a:t>
            </a:r>
          </a:p>
          <a:p>
            <a:r>
              <a:rPr lang="en-US" sz="2000" dirty="0" smtClean="0"/>
              <a:t>"...</a:t>
            </a:r>
            <a:r>
              <a:rPr lang="en-US" sz="2000" dirty="0" smtClean="0"/>
              <a:t>problems of meaning building are often closely related to an individual utterance or an individual context and might not occur elsewhere."  Thus, not as easy to work into instruction</a:t>
            </a:r>
            <a:r>
              <a:rPr lang="en-US" sz="2000" dirty="0" smtClean="0"/>
              <a:t>.</a:t>
            </a: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Approach to </a:t>
            </a:r>
            <a:br>
              <a:rPr lang="en-US" dirty="0" smtClean="0"/>
            </a:br>
            <a:r>
              <a:rPr lang="en-US" dirty="0" smtClean="0"/>
              <a:t>Meaning-Building</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General meaning-building processes:</a:t>
            </a:r>
            <a:endParaRPr lang="en-US" sz="2800" dirty="0" smtClean="0"/>
          </a:p>
          <a:p>
            <a:pPr lvl="1"/>
            <a:r>
              <a:rPr lang="en-US" dirty="0" smtClean="0"/>
              <a:t>Text-so-far: what the listener has heard</a:t>
            </a:r>
            <a:endParaRPr lang="en-US" sz="2400" dirty="0" smtClean="0"/>
          </a:p>
          <a:p>
            <a:pPr lvl="1"/>
            <a:r>
              <a:rPr lang="en-US" dirty="0" smtClean="0"/>
              <a:t>Context: outside information the listener brings in to understand</a:t>
            </a:r>
            <a:endParaRPr lang="en-US" sz="2400" dirty="0" smtClean="0"/>
          </a:p>
          <a:p>
            <a:pPr lvl="1"/>
            <a:r>
              <a:rPr lang="en-US" dirty="0" smtClean="0"/>
              <a:t>Pragmatics: understandings, intentions of the speaker</a:t>
            </a:r>
            <a:endParaRPr lang="en-US" sz="2400" dirty="0" smtClean="0"/>
          </a:p>
          <a:p>
            <a:pPr lvl="1"/>
            <a:r>
              <a:rPr lang="en-US" dirty="0" smtClean="0"/>
              <a:t>Global Understanding: the overall direction of the text.</a:t>
            </a:r>
            <a:endParaRPr lang="en-US" sz="2400" dirty="0" smtClean="0"/>
          </a:p>
          <a:p>
            <a:pPr lvl="0"/>
            <a:r>
              <a:rPr lang="en-US" dirty="0" smtClean="0"/>
              <a:t>What can teachers do to work on these areas? Ask students to:</a:t>
            </a:r>
            <a:endParaRPr lang="en-US" sz="2800" dirty="0" smtClean="0"/>
          </a:p>
          <a:p>
            <a:pPr lvl="1"/>
            <a:r>
              <a:rPr lang="en-US" dirty="0" smtClean="0"/>
              <a:t>summarize what they have heard; predict what will come next.</a:t>
            </a:r>
            <a:endParaRPr lang="en-US" sz="2400" dirty="0" smtClean="0"/>
          </a:p>
          <a:p>
            <a:pPr lvl="1"/>
            <a:r>
              <a:rPr lang="en-US" dirty="0" smtClean="0"/>
              <a:t>use background knowledge to more fully describe the context of the text.</a:t>
            </a:r>
            <a:endParaRPr lang="en-US" sz="2400" dirty="0" smtClean="0"/>
          </a:p>
          <a:p>
            <a:pPr lvl="1"/>
            <a:r>
              <a:rPr lang="en-US" dirty="0" smtClean="0"/>
              <a:t>use speaker's opening sentences to identify the situation (prediction of sorts)</a:t>
            </a:r>
            <a:endParaRPr lang="en-US" sz="2400" dirty="0" smtClean="0"/>
          </a:p>
          <a:p>
            <a:pPr lvl="1"/>
            <a:r>
              <a:rPr lang="en-US" dirty="0" smtClean="0"/>
              <a:t>listen for pronouns and describe what they are related to.</a:t>
            </a:r>
            <a:endParaRPr lang="en-US" sz="2400" dirty="0" smtClean="0"/>
          </a:p>
          <a:p>
            <a:pPr lvl="1"/>
            <a:r>
              <a:rPr lang="en-US" dirty="0" smtClean="0"/>
              <a:t>paraphrase ambiguous text</a:t>
            </a:r>
            <a:endParaRPr lang="en-US" sz="2400" dirty="0" smtClean="0"/>
          </a:p>
          <a:p>
            <a:pPr lvl="1"/>
            <a:r>
              <a:rPr lang="en-US" dirty="0" smtClean="0"/>
              <a:t>identify main idea, attitude, role of speaker, etc</a:t>
            </a:r>
            <a:r>
              <a:rPr lang="en-US" dirty="0" smtClean="0"/>
              <a:t>.</a:t>
            </a:r>
            <a:endParaRPr lang="en-US" sz="2400" dirty="0" smtClean="0"/>
          </a:p>
        </p:txBody>
      </p:sp>
    </p:spTree>
  </p:cSld>
  <p:clrMapOvr>
    <a:masterClrMapping/>
  </p:clrMapOvr>
</p:sld>
</file>

<file path=ppt/theme/theme1.xml><?xml version="1.0" encoding="utf-8"?>
<a:theme xmlns:a="http://schemas.openxmlformats.org/drawingml/2006/main" name="SMU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SMU PowerPoint Template</Template>
  <TotalTime>171</TotalTime>
  <Words>2351</Words>
  <Application>Microsoft Office PowerPoint</Application>
  <PresentationFormat>On-screen Show (4:3)</PresentationFormat>
  <Paragraphs>225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SMU PowerPoint Template</vt:lpstr>
      <vt:lpstr>Foundations in Listening Instruction</vt:lpstr>
      <vt:lpstr>Types of Listening</vt:lpstr>
      <vt:lpstr>Listener Response and Genre List</vt:lpstr>
      <vt:lpstr>Listening Types</vt:lpstr>
      <vt:lpstr>Diagnostic Approach</vt:lpstr>
      <vt:lpstr>Decoding</vt:lpstr>
      <vt:lpstr>Diagnostic Approach to Decoding</vt:lpstr>
      <vt:lpstr>Meaning-Building</vt:lpstr>
      <vt:lpstr>Diagnostic Approach to  Meaning-Building</vt:lpstr>
      <vt:lpstr>Decoding – Sound Variation</vt:lpstr>
      <vt:lpstr>Decoding – Sounds, Syllables, Words, &amp; Intonation</vt:lpstr>
      <vt:lpstr>Decoding – Sounds, Syllables, Words, &amp; Intonation (2)</vt:lpstr>
      <vt:lpstr>Decoding – Sounds, Syllables, Words, &amp; Intonation (3)</vt:lpstr>
      <vt:lpstr>Decoding – Sounds, Syllables, Words, &amp; Intonation (4)</vt:lpstr>
      <vt:lpstr>Decoding – Sounds, Syllables, Words, &amp; Intonation (5)</vt:lpstr>
      <vt:lpstr>Meaning-Building – Processing &amp; Handling Information</vt:lpstr>
      <vt:lpstr>Meaning-Building – Processing &amp; Handling Information (2)</vt:lpstr>
      <vt:lpstr>Meaning-Building – Processing &amp; Handling Information (3)</vt:lpstr>
      <vt:lpstr>Meaning-Building – Processing &amp; Handling Information (4)</vt:lpstr>
      <vt:lpstr>Meaning-Building – Processing &amp; Handling Information (5)</vt:lpstr>
      <vt:lpstr>Meaning-Building – Processing &amp; Handling Information (6)</vt:lpstr>
      <vt:lpstr>Meaning-Building – Processing &amp; Handling Information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dc:creator>
  <cp:lastModifiedBy>dan</cp:lastModifiedBy>
  <cp:revision>16</cp:revision>
  <dcterms:created xsi:type="dcterms:W3CDTF">2011-03-08T00:02:33Z</dcterms:created>
  <dcterms:modified xsi:type="dcterms:W3CDTF">2011-03-08T02:54:07Z</dcterms:modified>
</cp:coreProperties>
</file>