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6"/>
  </p:notesMasterIdLst>
  <p:sldIdLst>
    <p:sldId id="256" r:id="rId2"/>
    <p:sldId id="258" r:id="rId3"/>
    <p:sldId id="257" r:id="rId4"/>
    <p:sldId id="276" r:id="rId5"/>
    <p:sldId id="277" r:id="rId6"/>
    <p:sldId id="261" r:id="rId7"/>
    <p:sldId id="259" r:id="rId8"/>
    <p:sldId id="262" r:id="rId9"/>
    <p:sldId id="273" r:id="rId10"/>
    <p:sldId id="269" r:id="rId11"/>
    <p:sldId id="270" r:id="rId12"/>
    <p:sldId id="271" r:id="rId13"/>
    <p:sldId id="272" r:id="rId14"/>
    <p:sldId id="274" r:id="rId15"/>
    <p:sldId id="275" r:id="rId16"/>
    <p:sldId id="266" r:id="rId17"/>
    <p:sldId id="263" r:id="rId18"/>
    <p:sldId id="278" r:id="rId19"/>
    <p:sldId id="279" r:id="rId20"/>
    <p:sldId id="280" r:id="rId21"/>
    <p:sldId id="281" r:id="rId22"/>
    <p:sldId id="264" r:id="rId23"/>
    <p:sldId id="282"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73948" autoAdjust="0"/>
  </p:normalViewPr>
  <p:slideViewPr>
    <p:cSldViewPr snapToGrid="0">
      <p:cViewPr varScale="1">
        <p:scale>
          <a:sx n="83" d="100"/>
          <a:sy n="83" d="100"/>
        </p:scale>
        <p:origin x="81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30355-A65C-4674-AA25-523B663112F2}" type="datetimeFigureOut">
              <a:rPr lang="en-US" smtClean="0"/>
              <a:t>9/20/2014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97DC5-38BC-45A4-A036-84702501DDE3}" type="slidenum">
              <a:rPr lang="en-US" smtClean="0"/>
              <a:t>‹#›</a:t>
            </a:fld>
            <a:endParaRPr lang="en-US"/>
          </a:p>
        </p:txBody>
      </p:sp>
    </p:spTree>
    <p:extLst>
      <p:ext uri="{BB962C8B-B14F-4D97-AF65-F5344CB8AC3E}">
        <p14:creationId xmlns:p14="http://schemas.microsoft.com/office/powerpoint/2010/main" val="134004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Educational culture, methods, and technology are intersecting to drive interest in what has come to be called the “Flipped Classroom”.</a:t>
            </a:r>
          </a:p>
          <a:p>
            <a:pPr marL="171450" indent="-171450">
              <a:buFont typeface="Arial" panose="020B0604020202020204" pitchFamily="34" charset="0"/>
              <a:buChar char="•"/>
            </a:pPr>
            <a:r>
              <a:rPr lang="en-US" dirty="0" smtClean="0"/>
              <a:t>Theory and practice collide: Many in the field of language education are promoting more communicative and networked approaches to learning. However, expectations are still largely transmission oriented. </a:t>
            </a:r>
          </a:p>
          <a:p>
            <a:pPr marL="171450" indent="-171450">
              <a:buFont typeface="Arial" panose="020B0604020202020204" pitchFamily="34" charset="0"/>
              <a:buChar char="•"/>
            </a:pPr>
            <a:r>
              <a:rPr lang="en-US" dirty="0" smtClean="0"/>
              <a:t>Flipped learning addresses both of these concerns. </a:t>
            </a:r>
          </a:p>
          <a:p>
            <a:pPr marL="171450" indent="-171450">
              <a:buFont typeface="Arial" panose="020B0604020202020204" pitchFamily="34" charset="0"/>
              <a:buChar char="•"/>
            </a:pPr>
            <a:r>
              <a:rPr lang="en-US" dirty="0" smtClean="0"/>
              <a:t>I view</a:t>
            </a:r>
            <a:r>
              <a:rPr lang="en-US" baseline="0" dirty="0" smtClean="0"/>
              <a:t> this largely as a compromise that can work to change classroom practice and maybe even change the public perception of knowledge and how we learn.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597DC5-38BC-45A4-A036-84702501DDE3}" type="slidenum">
              <a:rPr lang="en-US" smtClean="0"/>
              <a:t>2</a:t>
            </a:fld>
            <a:endParaRPr lang="en-US"/>
          </a:p>
        </p:txBody>
      </p:sp>
    </p:spTree>
    <p:extLst>
      <p:ext uri="{BB962C8B-B14F-4D97-AF65-F5344CB8AC3E}">
        <p14:creationId xmlns:p14="http://schemas.microsoft.com/office/powerpoint/2010/main" val="3825350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I use a textbook to prepare for class.</a:t>
            </a:r>
            <a:r>
              <a:rPr lang="en-US" dirty="0" smtClean="0"/>
              <a:t> 4 vs.</a:t>
            </a:r>
            <a:r>
              <a:rPr lang="en-US" baseline="0" dirty="0" smtClean="0"/>
              <a:t> 9 </a:t>
            </a:r>
            <a:r>
              <a:rPr lang="en-US" dirty="0" smtClean="0"/>
              <a:t>(7 Occasionally)</a:t>
            </a:r>
            <a:endParaRPr lang="en-US" dirty="0" smtClean="0"/>
          </a:p>
          <a:p>
            <a:r>
              <a:rPr lang="en-US" sz="1200" b="1" i="0" u="none" strike="noStrike" kern="1200" dirty="0" smtClean="0">
                <a:solidFill>
                  <a:schemeClr val="tx1"/>
                </a:solidFill>
                <a:effectLst/>
                <a:latin typeface="+mn-lt"/>
                <a:ea typeface="+mn-ea"/>
                <a:cs typeface="+mn-cs"/>
              </a:rPr>
              <a:t>I use a website to prepare for class.</a:t>
            </a:r>
            <a:r>
              <a:rPr lang="en-US" dirty="0" smtClean="0"/>
              <a:t> 2 vs. 14 </a:t>
            </a:r>
            <a:r>
              <a:rPr lang="en-US" dirty="0" smtClean="0"/>
              <a:t>(4 Occasionally)</a:t>
            </a:r>
            <a:endParaRPr lang="en-US" dirty="0" smtClean="0"/>
          </a:p>
          <a:p>
            <a:r>
              <a:rPr lang="en-US" sz="1200" b="1" i="0" u="none" strike="noStrike" kern="1200" dirty="0" smtClean="0">
                <a:solidFill>
                  <a:schemeClr val="tx1"/>
                </a:solidFill>
                <a:effectLst/>
                <a:latin typeface="+mn-lt"/>
                <a:ea typeface="+mn-ea"/>
                <a:cs typeface="+mn-cs"/>
              </a:rPr>
              <a:t>I use audio recordings to prepare for class.</a:t>
            </a:r>
            <a:r>
              <a:rPr lang="en-US" dirty="0" smtClean="0"/>
              <a:t> 11 vs. 4 </a:t>
            </a:r>
            <a:r>
              <a:rPr lang="en-US" dirty="0" smtClean="0"/>
              <a:t>(5 Occasionally)</a:t>
            </a:r>
            <a:endParaRPr lang="en-US" dirty="0" smtClean="0"/>
          </a:p>
          <a:p>
            <a:r>
              <a:rPr lang="en-US" sz="1200" b="1" i="0" u="none" strike="noStrike" kern="1200" dirty="0" smtClean="0">
                <a:solidFill>
                  <a:schemeClr val="tx1"/>
                </a:solidFill>
                <a:effectLst/>
                <a:latin typeface="+mn-lt"/>
                <a:ea typeface="+mn-ea"/>
                <a:cs typeface="+mn-cs"/>
              </a:rPr>
              <a:t>I use videos to prepare for class.</a:t>
            </a:r>
            <a:r>
              <a:rPr lang="en-US" dirty="0" smtClean="0"/>
              <a:t> 10 vs. 2 </a:t>
            </a:r>
            <a:r>
              <a:rPr lang="en-US" dirty="0" smtClean="0"/>
              <a:t>(8 Occasionally)</a:t>
            </a:r>
            <a:endParaRPr lang="en-US" dirty="0" smtClean="0"/>
          </a:p>
          <a:p>
            <a:r>
              <a:rPr lang="en-US" sz="1200" b="1" i="0" u="none" strike="noStrike" kern="1200" dirty="0" smtClean="0">
                <a:solidFill>
                  <a:schemeClr val="tx1"/>
                </a:solidFill>
                <a:effectLst/>
                <a:latin typeface="+mn-lt"/>
                <a:ea typeface="+mn-ea"/>
                <a:cs typeface="+mn-cs"/>
              </a:rPr>
              <a:t>I use smartphone apps to prepare for class.</a:t>
            </a:r>
            <a:r>
              <a:rPr lang="en-US" dirty="0" smtClean="0"/>
              <a:t> 3 vs. 7 (8 Occasionally)</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I think that using video lectures is a good method of instruction.</a:t>
            </a:r>
            <a:r>
              <a:rPr lang="en-US" dirty="0" smtClean="0"/>
              <a:t> </a:t>
            </a:r>
            <a:r>
              <a:rPr lang="en-US" sz="1200" b="0" i="0" u="none" strike="noStrike" kern="1200" dirty="0" smtClean="0">
                <a:solidFill>
                  <a:schemeClr val="tx1"/>
                </a:solidFill>
                <a:effectLst/>
                <a:latin typeface="+mn-lt"/>
                <a:ea typeface="+mn-ea"/>
                <a:cs typeface="+mn-cs"/>
              </a:rPr>
              <a:t>3.95</a:t>
            </a:r>
            <a:endParaRPr lang="en-US" dirty="0" smtClean="0"/>
          </a:p>
          <a:p>
            <a:r>
              <a:rPr lang="en-US" sz="1200" b="1" i="0" u="none" strike="noStrike" kern="1200" dirty="0" smtClean="0">
                <a:solidFill>
                  <a:schemeClr val="tx1"/>
                </a:solidFill>
                <a:effectLst/>
                <a:latin typeface="+mn-lt"/>
                <a:ea typeface="+mn-ea"/>
                <a:cs typeface="+mn-cs"/>
              </a:rPr>
              <a:t>I liked the video lectures that we watched.</a:t>
            </a:r>
            <a:r>
              <a:rPr lang="en-US" dirty="0" smtClean="0"/>
              <a:t> 3.85</a:t>
            </a:r>
          </a:p>
          <a:p>
            <a:endParaRPr lang="en-US" dirty="0" smtClean="0"/>
          </a:p>
          <a:p>
            <a:r>
              <a:rPr lang="en-US" sz="1200" b="1" i="0" u="none" strike="noStrike" kern="1200" dirty="0" smtClean="0">
                <a:solidFill>
                  <a:schemeClr val="tx1"/>
                </a:solidFill>
                <a:effectLst/>
                <a:latin typeface="+mn-lt"/>
                <a:ea typeface="+mn-ea"/>
                <a:cs typeface="+mn-cs"/>
              </a:rPr>
              <a:t>I believe that it is important for teachers to lecture in class.</a:t>
            </a:r>
            <a:r>
              <a:rPr lang="en-US" dirty="0" smtClean="0"/>
              <a:t> </a:t>
            </a:r>
            <a:r>
              <a:rPr lang="en-US" sz="1200" b="0" i="0" u="none" strike="noStrike" kern="1200" dirty="0" smtClean="0">
                <a:solidFill>
                  <a:schemeClr val="tx1"/>
                </a:solidFill>
                <a:effectLst/>
                <a:latin typeface="+mn-lt"/>
                <a:ea typeface="+mn-ea"/>
                <a:cs typeface="+mn-cs"/>
              </a:rPr>
              <a:t>4.3</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I believe it is important to check whether students do the required homework for the course (reading, worksheets, videos, etc.).</a:t>
            </a:r>
            <a:r>
              <a:rPr lang="en-US" dirty="0" smtClean="0"/>
              <a:t> </a:t>
            </a:r>
            <a:r>
              <a:rPr lang="en-US" sz="1200" b="0" i="0" u="none" strike="noStrike" kern="1200" dirty="0" smtClean="0">
                <a:solidFill>
                  <a:schemeClr val="tx1"/>
                </a:solidFill>
                <a:effectLst/>
                <a:latin typeface="+mn-lt"/>
                <a:ea typeface="+mn-ea"/>
                <a:cs typeface="+mn-cs"/>
              </a:rPr>
              <a:t>4.1</a:t>
            </a:r>
            <a:endParaRPr lang="en-US" dirty="0" smtClean="0"/>
          </a:p>
          <a:p>
            <a:r>
              <a:rPr lang="en-US" sz="1200" b="1" i="0" u="none" strike="noStrike" kern="1200" dirty="0" smtClean="0">
                <a:solidFill>
                  <a:schemeClr val="tx1"/>
                </a:solidFill>
                <a:effectLst/>
                <a:latin typeface="+mn-lt"/>
                <a:ea typeface="+mn-ea"/>
                <a:cs typeface="+mn-cs"/>
              </a:rPr>
              <a:t>I think that the online quizzes we did this semester were a good way to check if students watched the video lectures.</a:t>
            </a:r>
            <a:r>
              <a:rPr lang="en-US" dirty="0" smtClean="0"/>
              <a:t> 3.65</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I believe that class time is best used to do activities that help students learn the course content deeply.</a:t>
            </a:r>
            <a:r>
              <a:rPr lang="en-US" dirty="0" smtClean="0"/>
              <a:t> </a:t>
            </a:r>
            <a:r>
              <a:rPr lang="en-US" sz="1200" b="0" i="0" u="none" strike="noStrike" kern="1200" dirty="0" smtClean="0">
                <a:solidFill>
                  <a:schemeClr val="tx1"/>
                </a:solidFill>
                <a:effectLst/>
                <a:latin typeface="+mn-lt"/>
                <a:ea typeface="+mn-ea"/>
                <a:cs typeface="+mn-cs"/>
              </a:rPr>
              <a:t>4.05</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I think that the activities we did in class helped me learn the course content deeply.</a:t>
            </a:r>
            <a:r>
              <a:rPr lang="en-US" dirty="0" smtClean="0"/>
              <a:t> </a:t>
            </a:r>
            <a:r>
              <a:rPr lang="en-US" sz="1200" b="0" i="0" u="none" strike="noStrike" kern="1200" dirty="0" smtClean="0">
                <a:solidFill>
                  <a:schemeClr val="tx1"/>
                </a:solidFill>
                <a:effectLst/>
                <a:latin typeface="+mn-lt"/>
                <a:ea typeface="+mn-ea"/>
                <a:cs typeface="+mn-cs"/>
              </a:rPr>
              <a:t>4</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I watched each of the video lectures.</a:t>
            </a:r>
            <a:r>
              <a:rPr lang="en-US" dirty="0" smtClean="0"/>
              <a:t> </a:t>
            </a:r>
            <a:r>
              <a:rPr lang="en-US" sz="1200" b="0" i="0" u="none" strike="noStrike" kern="1200" dirty="0" smtClean="0">
                <a:solidFill>
                  <a:schemeClr val="tx1"/>
                </a:solidFill>
                <a:effectLst/>
                <a:latin typeface="+mn-lt"/>
                <a:ea typeface="+mn-ea"/>
                <a:cs typeface="+mn-cs"/>
              </a:rPr>
              <a:t>3.75</a:t>
            </a:r>
            <a:endParaRPr lang="en-US" dirty="0" smtClean="0"/>
          </a:p>
          <a:p>
            <a:r>
              <a:rPr lang="en-US" sz="1200" b="1" i="0" u="none" strike="noStrike" kern="1200" dirty="0" smtClean="0">
                <a:solidFill>
                  <a:schemeClr val="tx1"/>
                </a:solidFill>
                <a:effectLst/>
                <a:latin typeface="+mn-lt"/>
                <a:ea typeface="+mn-ea"/>
                <a:cs typeface="+mn-cs"/>
              </a:rPr>
              <a:t>I completed each of the online quizzes last semester.</a:t>
            </a:r>
            <a:r>
              <a:rPr lang="en-US" dirty="0" smtClean="0"/>
              <a:t> </a:t>
            </a:r>
            <a:r>
              <a:rPr lang="en-US" sz="1200" b="0" i="0" u="none" strike="noStrike" kern="1200" dirty="0" smtClean="0">
                <a:solidFill>
                  <a:schemeClr val="tx1"/>
                </a:solidFill>
                <a:effectLst/>
                <a:latin typeface="+mn-lt"/>
                <a:ea typeface="+mn-ea"/>
                <a:cs typeface="+mn-cs"/>
              </a:rPr>
              <a:t>3.6</a:t>
            </a:r>
            <a:endParaRPr lang="en-US" dirty="0" smtClean="0"/>
          </a:p>
          <a:p>
            <a:r>
              <a:rPr lang="en-US" sz="1200" b="1" i="0" u="none" strike="noStrike" kern="1200" dirty="0" smtClean="0">
                <a:solidFill>
                  <a:schemeClr val="tx1"/>
                </a:solidFill>
                <a:effectLst/>
                <a:latin typeface="+mn-lt"/>
                <a:ea typeface="+mn-ea"/>
                <a:cs typeface="+mn-cs"/>
              </a:rPr>
              <a:t>I participated to the best of my ability in class last semester.</a:t>
            </a:r>
            <a:r>
              <a:rPr lang="en-US" dirty="0" smtClean="0"/>
              <a:t> 3.45</a:t>
            </a:r>
          </a:p>
          <a:p>
            <a:endParaRPr lang="en-US"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597DC5-38BC-45A4-A036-84702501DDE3}" type="slidenum">
              <a:rPr lang="en-US" smtClean="0"/>
              <a:t>19</a:t>
            </a:fld>
            <a:endParaRPr lang="en-US"/>
          </a:p>
        </p:txBody>
      </p:sp>
    </p:spTree>
    <p:extLst>
      <p:ext uri="{BB962C8B-B14F-4D97-AF65-F5344CB8AC3E}">
        <p14:creationId xmlns:p14="http://schemas.microsoft.com/office/powerpoint/2010/main" val="3632265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I use a textbook to prepare for class.</a:t>
            </a:r>
            <a:r>
              <a:rPr lang="en-US" dirty="0" smtClean="0"/>
              <a:t> 4 vs.</a:t>
            </a:r>
            <a:r>
              <a:rPr lang="en-US" baseline="0" dirty="0" smtClean="0"/>
              <a:t> 9 </a:t>
            </a:r>
            <a:r>
              <a:rPr lang="en-US" dirty="0" smtClean="0"/>
              <a:t>(7 Occasionally)</a:t>
            </a:r>
            <a:endParaRPr lang="en-US" dirty="0" smtClean="0"/>
          </a:p>
          <a:p>
            <a:r>
              <a:rPr lang="en-US" sz="1200" b="1" i="0" u="none" strike="noStrike" kern="1200" dirty="0" smtClean="0">
                <a:solidFill>
                  <a:schemeClr val="tx1"/>
                </a:solidFill>
                <a:effectLst/>
                <a:latin typeface="+mn-lt"/>
                <a:ea typeface="+mn-ea"/>
                <a:cs typeface="+mn-cs"/>
              </a:rPr>
              <a:t>I use a website to prepare for class.</a:t>
            </a:r>
            <a:r>
              <a:rPr lang="en-US" dirty="0" smtClean="0"/>
              <a:t> 2 vs. 14 </a:t>
            </a:r>
            <a:r>
              <a:rPr lang="en-US" dirty="0" smtClean="0"/>
              <a:t>(4 Occasionally)</a:t>
            </a:r>
            <a:endParaRPr lang="en-US" dirty="0" smtClean="0"/>
          </a:p>
          <a:p>
            <a:r>
              <a:rPr lang="en-US" sz="1200" b="1" i="0" u="none" strike="noStrike" kern="1200" dirty="0" smtClean="0">
                <a:solidFill>
                  <a:schemeClr val="tx1"/>
                </a:solidFill>
                <a:effectLst/>
                <a:latin typeface="+mn-lt"/>
                <a:ea typeface="+mn-ea"/>
                <a:cs typeface="+mn-cs"/>
              </a:rPr>
              <a:t>I use audio recordings to prepare for class.</a:t>
            </a:r>
            <a:r>
              <a:rPr lang="en-US" dirty="0" smtClean="0"/>
              <a:t> 11 vs. 4 </a:t>
            </a:r>
            <a:r>
              <a:rPr lang="en-US" dirty="0" smtClean="0"/>
              <a:t>(5 Occasionally)</a:t>
            </a:r>
            <a:endParaRPr lang="en-US" dirty="0" smtClean="0"/>
          </a:p>
          <a:p>
            <a:r>
              <a:rPr lang="en-US" sz="1200" b="1" i="0" u="none" strike="noStrike" kern="1200" dirty="0" smtClean="0">
                <a:solidFill>
                  <a:schemeClr val="tx1"/>
                </a:solidFill>
                <a:effectLst/>
                <a:latin typeface="+mn-lt"/>
                <a:ea typeface="+mn-ea"/>
                <a:cs typeface="+mn-cs"/>
              </a:rPr>
              <a:t>I use videos to prepare for class.</a:t>
            </a:r>
            <a:r>
              <a:rPr lang="en-US" dirty="0" smtClean="0"/>
              <a:t> 10 vs. 2 </a:t>
            </a:r>
            <a:r>
              <a:rPr lang="en-US" dirty="0" smtClean="0"/>
              <a:t>(8 Occasionally)</a:t>
            </a:r>
            <a:endParaRPr lang="en-US" dirty="0" smtClean="0"/>
          </a:p>
          <a:p>
            <a:r>
              <a:rPr lang="en-US" sz="1200" b="1" i="0" u="none" strike="noStrike" kern="1200" dirty="0" smtClean="0">
                <a:solidFill>
                  <a:schemeClr val="tx1"/>
                </a:solidFill>
                <a:effectLst/>
                <a:latin typeface="+mn-lt"/>
                <a:ea typeface="+mn-ea"/>
                <a:cs typeface="+mn-cs"/>
              </a:rPr>
              <a:t>I use smartphone apps to prepare for class.</a:t>
            </a:r>
            <a:r>
              <a:rPr lang="en-US" dirty="0" smtClean="0"/>
              <a:t> 3 vs. 7 (8 Occasionally)</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I think that using video lectures is a good method of instruction.</a:t>
            </a:r>
            <a:r>
              <a:rPr lang="en-US" dirty="0" smtClean="0"/>
              <a:t> </a:t>
            </a:r>
            <a:r>
              <a:rPr lang="en-US" sz="1200" b="0" i="0" u="none" strike="noStrike" kern="1200" dirty="0" smtClean="0">
                <a:solidFill>
                  <a:schemeClr val="tx1"/>
                </a:solidFill>
                <a:effectLst/>
                <a:latin typeface="+mn-lt"/>
                <a:ea typeface="+mn-ea"/>
                <a:cs typeface="+mn-cs"/>
              </a:rPr>
              <a:t>3.95</a:t>
            </a:r>
            <a:endParaRPr lang="en-US" dirty="0" smtClean="0"/>
          </a:p>
          <a:p>
            <a:r>
              <a:rPr lang="en-US" sz="1200" b="1" i="0" u="none" strike="noStrike" kern="1200" dirty="0" smtClean="0">
                <a:solidFill>
                  <a:schemeClr val="tx1"/>
                </a:solidFill>
                <a:effectLst/>
                <a:latin typeface="+mn-lt"/>
                <a:ea typeface="+mn-ea"/>
                <a:cs typeface="+mn-cs"/>
              </a:rPr>
              <a:t>I liked the video lectures that we watched.</a:t>
            </a:r>
            <a:r>
              <a:rPr lang="en-US" dirty="0" smtClean="0"/>
              <a:t> 3.85</a:t>
            </a:r>
          </a:p>
          <a:p>
            <a:endParaRPr lang="en-US" dirty="0" smtClean="0"/>
          </a:p>
          <a:p>
            <a:r>
              <a:rPr lang="en-US" sz="1200" b="1" i="0" u="none" strike="noStrike" kern="1200" dirty="0" smtClean="0">
                <a:solidFill>
                  <a:schemeClr val="tx1"/>
                </a:solidFill>
                <a:effectLst/>
                <a:latin typeface="+mn-lt"/>
                <a:ea typeface="+mn-ea"/>
                <a:cs typeface="+mn-cs"/>
              </a:rPr>
              <a:t>I believe that it is important for teachers to lecture in class.</a:t>
            </a:r>
            <a:r>
              <a:rPr lang="en-US" dirty="0" smtClean="0"/>
              <a:t> </a:t>
            </a:r>
            <a:r>
              <a:rPr lang="en-US" sz="1200" b="0" i="0" u="none" strike="noStrike" kern="1200" dirty="0" smtClean="0">
                <a:solidFill>
                  <a:schemeClr val="tx1"/>
                </a:solidFill>
                <a:effectLst/>
                <a:latin typeface="+mn-lt"/>
                <a:ea typeface="+mn-ea"/>
                <a:cs typeface="+mn-cs"/>
              </a:rPr>
              <a:t>4.3</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I believe it is important to check whether students do the required homework for the course (reading, worksheets, videos, etc.).</a:t>
            </a:r>
            <a:r>
              <a:rPr lang="en-US" dirty="0" smtClean="0"/>
              <a:t> </a:t>
            </a:r>
            <a:r>
              <a:rPr lang="en-US" sz="1200" b="0" i="0" u="none" strike="noStrike" kern="1200" dirty="0" smtClean="0">
                <a:solidFill>
                  <a:schemeClr val="tx1"/>
                </a:solidFill>
                <a:effectLst/>
                <a:latin typeface="+mn-lt"/>
                <a:ea typeface="+mn-ea"/>
                <a:cs typeface="+mn-cs"/>
              </a:rPr>
              <a:t>4.1</a:t>
            </a:r>
            <a:endParaRPr lang="en-US" dirty="0" smtClean="0"/>
          </a:p>
          <a:p>
            <a:r>
              <a:rPr lang="en-US" sz="1200" b="1" i="0" u="none" strike="noStrike" kern="1200" dirty="0" smtClean="0">
                <a:solidFill>
                  <a:schemeClr val="tx1"/>
                </a:solidFill>
                <a:effectLst/>
                <a:latin typeface="+mn-lt"/>
                <a:ea typeface="+mn-ea"/>
                <a:cs typeface="+mn-cs"/>
              </a:rPr>
              <a:t>I think that the online quizzes we did this semester were a good way to check if students watched the video lectures.</a:t>
            </a:r>
            <a:r>
              <a:rPr lang="en-US" dirty="0" smtClean="0"/>
              <a:t> 3.65</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I believe that class time is best used to do activities that help students learn the course content deeply.</a:t>
            </a:r>
            <a:r>
              <a:rPr lang="en-US" dirty="0" smtClean="0"/>
              <a:t> </a:t>
            </a:r>
            <a:r>
              <a:rPr lang="en-US" sz="1200" b="0" i="0" u="none" strike="noStrike" kern="1200" dirty="0" smtClean="0">
                <a:solidFill>
                  <a:schemeClr val="tx1"/>
                </a:solidFill>
                <a:effectLst/>
                <a:latin typeface="+mn-lt"/>
                <a:ea typeface="+mn-ea"/>
                <a:cs typeface="+mn-cs"/>
              </a:rPr>
              <a:t>4.05</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I think that the activities we did in class helped me learn the course content deeply.</a:t>
            </a:r>
            <a:r>
              <a:rPr lang="en-US" dirty="0" smtClean="0"/>
              <a:t> </a:t>
            </a:r>
            <a:r>
              <a:rPr lang="en-US" sz="1200" b="0" i="0" u="none" strike="noStrike" kern="1200" dirty="0" smtClean="0">
                <a:solidFill>
                  <a:schemeClr val="tx1"/>
                </a:solidFill>
                <a:effectLst/>
                <a:latin typeface="+mn-lt"/>
                <a:ea typeface="+mn-ea"/>
                <a:cs typeface="+mn-cs"/>
              </a:rPr>
              <a:t>4</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I watched each of the video lectures.</a:t>
            </a:r>
            <a:r>
              <a:rPr lang="en-US" dirty="0" smtClean="0"/>
              <a:t> </a:t>
            </a:r>
            <a:r>
              <a:rPr lang="en-US" sz="1200" b="0" i="0" u="none" strike="noStrike" kern="1200" dirty="0" smtClean="0">
                <a:solidFill>
                  <a:schemeClr val="tx1"/>
                </a:solidFill>
                <a:effectLst/>
                <a:latin typeface="+mn-lt"/>
                <a:ea typeface="+mn-ea"/>
                <a:cs typeface="+mn-cs"/>
              </a:rPr>
              <a:t>3.75</a:t>
            </a:r>
            <a:endParaRPr lang="en-US" dirty="0" smtClean="0"/>
          </a:p>
          <a:p>
            <a:r>
              <a:rPr lang="en-US" sz="1200" b="1" i="0" u="none" strike="noStrike" kern="1200" dirty="0" smtClean="0">
                <a:solidFill>
                  <a:schemeClr val="tx1"/>
                </a:solidFill>
                <a:effectLst/>
                <a:latin typeface="+mn-lt"/>
                <a:ea typeface="+mn-ea"/>
                <a:cs typeface="+mn-cs"/>
              </a:rPr>
              <a:t>I completed each of the online quizzes last semester.</a:t>
            </a:r>
            <a:r>
              <a:rPr lang="en-US" dirty="0" smtClean="0"/>
              <a:t> </a:t>
            </a:r>
            <a:r>
              <a:rPr lang="en-US" sz="1200" b="0" i="0" u="none" strike="noStrike" kern="1200" dirty="0" smtClean="0">
                <a:solidFill>
                  <a:schemeClr val="tx1"/>
                </a:solidFill>
                <a:effectLst/>
                <a:latin typeface="+mn-lt"/>
                <a:ea typeface="+mn-ea"/>
                <a:cs typeface="+mn-cs"/>
              </a:rPr>
              <a:t>3.6</a:t>
            </a:r>
            <a:endParaRPr lang="en-US" dirty="0" smtClean="0"/>
          </a:p>
          <a:p>
            <a:r>
              <a:rPr lang="en-US" sz="1200" b="1" i="0" u="none" strike="noStrike" kern="1200" dirty="0" smtClean="0">
                <a:solidFill>
                  <a:schemeClr val="tx1"/>
                </a:solidFill>
                <a:effectLst/>
                <a:latin typeface="+mn-lt"/>
                <a:ea typeface="+mn-ea"/>
                <a:cs typeface="+mn-cs"/>
              </a:rPr>
              <a:t>I participated to the best of my ability in class last semester.</a:t>
            </a:r>
            <a:r>
              <a:rPr lang="en-US" dirty="0" smtClean="0"/>
              <a:t> 3.45</a:t>
            </a:r>
          </a:p>
          <a:p>
            <a:endParaRPr lang="en-US"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597DC5-38BC-45A4-A036-84702501DDE3}" type="slidenum">
              <a:rPr lang="en-US" smtClean="0"/>
              <a:t>20</a:t>
            </a:fld>
            <a:endParaRPr lang="en-US"/>
          </a:p>
        </p:txBody>
      </p:sp>
    </p:spTree>
    <p:extLst>
      <p:ext uri="{BB962C8B-B14F-4D97-AF65-F5344CB8AC3E}">
        <p14:creationId xmlns:p14="http://schemas.microsoft.com/office/powerpoint/2010/main" val="238272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I use a textbook to prepare for class.</a:t>
            </a:r>
            <a:r>
              <a:rPr lang="en-US" dirty="0" smtClean="0"/>
              <a:t> 4 vs.</a:t>
            </a:r>
            <a:r>
              <a:rPr lang="en-US" baseline="0" dirty="0" smtClean="0"/>
              <a:t> 9 </a:t>
            </a:r>
            <a:r>
              <a:rPr lang="en-US" dirty="0" smtClean="0"/>
              <a:t>(7 Occasionally)</a:t>
            </a:r>
            <a:endParaRPr lang="en-US" dirty="0" smtClean="0"/>
          </a:p>
          <a:p>
            <a:r>
              <a:rPr lang="en-US" sz="1200" b="1" i="0" u="none" strike="noStrike" kern="1200" dirty="0" smtClean="0">
                <a:solidFill>
                  <a:schemeClr val="tx1"/>
                </a:solidFill>
                <a:effectLst/>
                <a:latin typeface="+mn-lt"/>
                <a:ea typeface="+mn-ea"/>
                <a:cs typeface="+mn-cs"/>
              </a:rPr>
              <a:t>I use a website to prepare for class.</a:t>
            </a:r>
            <a:r>
              <a:rPr lang="en-US" dirty="0" smtClean="0"/>
              <a:t> 2 vs. 14 </a:t>
            </a:r>
            <a:r>
              <a:rPr lang="en-US" dirty="0" smtClean="0"/>
              <a:t>(4 Occasionally)</a:t>
            </a:r>
            <a:endParaRPr lang="en-US" dirty="0" smtClean="0"/>
          </a:p>
          <a:p>
            <a:r>
              <a:rPr lang="en-US" sz="1200" b="1" i="0" u="none" strike="noStrike" kern="1200" dirty="0" smtClean="0">
                <a:solidFill>
                  <a:schemeClr val="tx1"/>
                </a:solidFill>
                <a:effectLst/>
                <a:latin typeface="+mn-lt"/>
                <a:ea typeface="+mn-ea"/>
                <a:cs typeface="+mn-cs"/>
              </a:rPr>
              <a:t>I use audio recordings to prepare for class.</a:t>
            </a:r>
            <a:r>
              <a:rPr lang="en-US" dirty="0" smtClean="0"/>
              <a:t> 11 vs. 4 </a:t>
            </a:r>
            <a:r>
              <a:rPr lang="en-US" dirty="0" smtClean="0"/>
              <a:t>(5 Occasionally)</a:t>
            </a:r>
            <a:endParaRPr lang="en-US" dirty="0" smtClean="0"/>
          </a:p>
          <a:p>
            <a:r>
              <a:rPr lang="en-US" sz="1200" b="1" i="0" u="none" strike="noStrike" kern="1200" dirty="0" smtClean="0">
                <a:solidFill>
                  <a:schemeClr val="tx1"/>
                </a:solidFill>
                <a:effectLst/>
                <a:latin typeface="+mn-lt"/>
                <a:ea typeface="+mn-ea"/>
                <a:cs typeface="+mn-cs"/>
              </a:rPr>
              <a:t>I use videos to prepare for class.</a:t>
            </a:r>
            <a:r>
              <a:rPr lang="en-US" dirty="0" smtClean="0"/>
              <a:t> 10 vs. 2 </a:t>
            </a:r>
            <a:r>
              <a:rPr lang="en-US" dirty="0" smtClean="0"/>
              <a:t>(8 Occasionally)</a:t>
            </a:r>
            <a:endParaRPr lang="en-US" dirty="0" smtClean="0"/>
          </a:p>
          <a:p>
            <a:r>
              <a:rPr lang="en-US" sz="1200" b="1" i="0" u="none" strike="noStrike" kern="1200" dirty="0" smtClean="0">
                <a:solidFill>
                  <a:schemeClr val="tx1"/>
                </a:solidFill>
                <a:effectLst/>
                <a:latin typeface="+mn-lt"/>
                <a:ea typeface="+mn-ea"/>
                <a:cs typeface="+mn-cs"/>
              </a:rPr>
              <a:t>I use smartphone apps to prepare for class.</a:t>
            </a:r>
            <a:r>
              <a:rPr lang="en-US" dirty="0" smtClean="0"/>
              <a:t> 3 vs. 7 (8 Occasionally)</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I think that using video lectures is a good method of instruction.</a:t>
            </a:r>
            <a:r>
              <a:rPr lang="en-US" dirty="0" smtClean="0"/>
              <a:t> </a:t>
            </a:r>
            <a:r>
              <a:rPr lang="en-US" sz="1200" b="0" i="0" u="none" strike="noStrike" kern="1200" dirty="0" smtClean="0">
                <a:solidFill>
                  <a:schemeClr val="tx1"/>
                </a:solidFill>
                <a:effectLst/>
                <a:latin typeface="+mn-lt"/>
                <a:ea typeface="+mn-ea"/>
                <a:cs typeface="+mn-cs"/>
              </a:rPr>
              <a:t>3.95</a:t>
            </a:r>
            <a:endParaRPr lang="en-US" dirty="0" smtClean="0"/>
          </a:p>
          <a:p>
            <a:r>
              <a:rPr lang="en-US" sz="1200" b="1" i="0" u="none" strike="noStrike" kern="1200" dirty="0" smtClean="0">
                <a:solidFill>
                  <a:schemeClr val="tx1"/>
                </a:solidFill>
                <a:effectLst/>
                <a:latin typeface="+mn-lt"/>
                <a:ea typeface="+mn-ea"/>
                <a:cs typeface="+mn-cs"/>
              </a:rPr>
              <a:t>I liked the video lectures that we watched.</a:t>
            </a:r>
            <a:r>
              <a:rPr lang="en-US" dirty="0" smtClean="0"/>
              <a:t> 3.85</a:t>
            </a:r>
          </a:p>
          <a:p>
            <a:endParaRPr lang="en-US" dirty="0" smtClean="0"/>
          </a:p>
          <a:p>
            <a:r>
              <a:rPr lang="en-US" sz="1200" b="1" i="0" u="none" strike="noStrike" kern="1200" dirty="0" smtClean="0">
                <a:solidFill>
                  <a:schemeClr val="tx1"/>
                </a:solidFill>
                <a:effectLst/>
                <a:latin typeface="+mn-lt"/>
                <a:ea typeface="+mn-ea"/>
                <a:cs typeface="+mn-cs"/>
              </a:rPr>
              <a:t>I believe that it is important for teachers to lecture in class.</a:t>
            </a:r>
            <a:r>
              <a:rPr lang="en-US" dirty="0" smtClean="0"/>
              <a:t> </a:t>
            </a:r>
            <a:r>
              <a:rPr lang="en-US" sz="1200" b="0" i="0" u="none" strike="noStrike" kern="1200" dirty="0" smtClean="0">
                <a:solidFill>
                  <a:schemeClr val="tx1"/>
                </a:solidFill>
                <a:effectLst/>
                <a:latin typeface="+mn-lt"/>
                <a:ea typeface="+mn-ea"/>
                <a:cs typeface="+mn-cs"/>
              </a:rPr>
              <a:t>4.3</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I believe it is important to check whether students do the required homework for the course (reading, worksheets, videos, etc.).</a:t>
            </a:r>
            <a:r>
              <a:rPr lang="en-US" dirty="0" smtClean="0"/>
              <a:t> </a:t>
            </a:r>
            <a:r>
              <a:rPr lang="en-US" sz="1200" b="0" i="0" u="none" strike="noStrike" kern="1200" dirty="0" smtClean="0">
                <a:solidFill>
                  <a:schemeClr val="tx1"/>
                </a:solidFill>
                <a:effectLst/>
                <a:latin typeface="+mn-lt"/>
                <a:ea typeface="+mn-ea"/>
                <a:cs typeface="+mn-cs"/>
              </a:rPr>
              <a:t>4.1</a:t>
            </a:r>
            <a:endParaRPr lang="en-US" dirty="0" smtClean="0"/>
          </a:p>
          <a:p>
            <a:r>
              <a:rPr lang="en-US" sz="1200" b="1" i="0" u="none" strike="noStrike" kern="1200" dirty="0" smtClean="0">
                <a:solidFill>
                  <a:schemeClr val="tx1"/>
                </a:solidFill>
                <a:effectLst/>
                <a:latin typeface="+mn-lt"/>
                <a:ea typeface="+mn-ea"/>
                <a:cs typeface="+mn-cs"/>
              </a:rPr>
              <a:t>I think that the online quizzes we did this semester were a good way to check if students watched the video lectures.</a:t>
            </a:r>
            <a:r>
              <a:rPr lang="en-US" dirty="0" smtClean="0"/>
              <a:t> 3.65</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I believe that class time is best used to do activities that help students learn the course content deeply.</a:t>
            </a:r>
            <a:r>
              <a:rPr lang="en-US" dirty="0" smtClean="0"/>
              <a:t> </a:t>
            </a:r>
            <a:r>
              <a:rPr lang="en-US" sz="1200" b="0" i="0" u="none" strike="noStrike" kern="1200" dirty="0" smtClean="0">
                <a:solidFill>
                  <a:schemeClr val="tx1"/>
                </a:solidFill>
                <a:effectLst/>
                <a:latin typeface="+mn-lt"/>
                <a:ea typeface="+mn-ea"/>
                <a:cs typeface="+mn-cs"/>
              </a:rPr>
              <a:t>4.05</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I think that the activities we did in class helped me learn the course content deeply.</a:t>
            </a:r>
            <a:r>
              <a:rPr lang="en-US" dirty="0" smtClean="0"/>
              <a:t> </a:t>
            </a:r>
            <a:r>
              <a:rPr lang="en-US" sz="1200" b="0" i="0" u="none" strike="noStrike" kern="1200" dirty="0" smtClean="0">
                <a:solidFill>
                  <a:schemeClr val="tx1"/>
                </a:solidFill>
                <a:effectLst/>
                <a:latin typeface="+mn-lt"/>
                <a:ea typeface="+mn-ea"/>
                <a:cs typeface="+mn-cs"/>
              </a:rPr>
              <a:t>4</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I watched each of the video lectures.</a:t>
            </a:r>
            <a:r>
              <a:rPr lang="en-US" dirty="0" smtClean="0"/>
              <a:t> </a:t>
            </a:r>
            <a:r>
              <a:rPr lang="en-US" sz="1200" b="0" i="0" u="none" strike="noStrike" kern="1200" dirty="0" smtClean="0">
                <a:solidFill>
                  <a:schemeClr val="tx1"/>
                </a:solidFill>
                <a:effectLst/>
                <a:latin typeface="+mn-lt"/>
                <a:ea typeface="+mn-ea"/>
                <a:cs typeface="+mn-cs"/>
              </a:rPr>
              <a:t>3.75</a:t>
            </a:r>
            <a:endParaRPr lang="en-US" dirty="0" smtClean="0"/>
          </a:p>
          <a:p>
            <a:r>
              <a:rPr lang="en-US" sz="1200" b="1" i="0" u="none" strike="noStrike" kern="1200" dirty="0" smtClean="0">
                <a:solidFill>
                  <a:schemeClr val="tx1"/>
                </a:solidFill>
                <a:effectLst/>
                <a:latin typeface="+mn-lt"/>
                <a:ea typeface="+mn-ea"/>
                <a:cs typeface="+mn-cs"/>
              </a:rPr>
              <a:t>I completed each of the online quizzes last semester.</a:t>
            </a:r>
            <a:r>
              <a:rPr lang="en-US" dirty="0" smtClean="0"/>
              <a:t> </a:t>
            </a:r>
            <a:r>
              <a:rPr lang="en-US" sz="1200" b="0" i="0" u="none" strike="noStrike" kern="1200" dirty="0" smtClean="0">
                <a:solidFill>
                  <a:schemeClr val="tx1"/>
                </a:solidFill>
                <a:effectLst/>
                <a:latin typeface="+mn-lt"/>
                <a:ea typeface="+mn-ea"/>
                <a:cs typeface="+mn-cs"/>
              </a:rPr>
              <a:t>3.6</a:t>
            </a:r>
            <a:endParaRPr lang="en-US" dirty="0" smtClean="0"/>
          </a:p>
          <a:p>
            <a:r>
              <a:rPr lang="en-US" sz="1200" b="1" i="0" u="none" strike="noStrike" kern="1200" dirty="0" smtClean="0">
                <a:solidFill>
                  <a:schemeClr val="tx1"/>
                </a:solidFill>
                <a:effectLst/>
                <a:latin typeface="+mn-lt"/>
                <a:ea typeface="+mn-ea"/>
                <a:cs typeface="+mn-cs"/>
              </a:rPr>
              <a:t>I participated to the best of my ability in class last semester.</a:t>
            </a:r>
            <a:r>
              <a:rPr lang="en-US" dirty="0" smtClean="0"/>
              <a:t> 3.45</a:t>
            </a:r>
          </a:p>
          <a:p>
            <a:endParaRPr lang="en-US"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597DC5-38BC-45A4-A036-84702501DDE3}" type="slidenum">
              <a:rPr lang="en-US" smtClean="0"/>
              <a:t>21</a:t>
            </a:fld>
            <a:endParaRPr lang="en-US"/>
          </a:p>
        </p:txBody>
      </p:sp>
    </p:spTree>
    <p:extLst>
      <p:ext uri="{BB962C8B-B14F-4D97-AF65-F5344CB8AC3E}">
        <p14:creationId xmlns:p14="http://schemas.microsoft.com/office/powerpoint/2010/main" val="1618105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the professor/researcher, I had a different perspective. My concern with the videos was in the ease of use and functionality that the programs provided. Of the four, Present.me was clearly the best for my purposes. The program was easy to learn, it recorded both PowerPoint slides and my webcam video, the quality of the video was excellent, and it was mobile ready.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was perplexed and disappointed with the students’ performance on the quizzes. I designed the quizzes to be simple in that they were based on information in the video and most questions could have been answered with information from the PowerPoints. The scores for those who attempted the quizzes were not problematic, but over 30% of the quizzes were not attempted. When asked, students indicated that they either forgot to do it, did not have time to do it, or did not know that they had to do it. From our interactions in class, I noted that these were often the students who seemed less prepared, less knowledgeable of the video content.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was satisfied with the classroom activities. By moving much of the lecturing to video, the classes had much more time to engage in writing-related activities and I was able to have more one-on-one time with students who were struggling. This is something I would not have had time for if I had to lecture. Since we did have more time to do activities during class, I sometimes found that I was under-prepared or that I did not have adequate activities for the content focus.</a:t>
            </a:r>
          </a:p>
          <a:p>
            <a:endParaRPr lang="en-US" dirty="0"/>
          </a:p>
        </p:txBody>
      </p:sp>
      <p:sp>
        <p:nvSpPr>
          <p:cNvPr id="4" name="Slide Number Placeholder 3"/>
          <p:cNvSpPr>
            <a:spLocks noGrp="1"/>
          </p:cNvSpPr>
          <p:nvPr>
            <p:ph type="sldNum" sz="quarter" idx="10"/>
          </p:nvPr>
        </p:nvSpPr>
        <p:spPr/>
        <p:txBody>
          <a:bodyPr/>
          <a:lstStyle/>
          <a:p>
            <a:fld id="{DF597DC5-38BC-45A4-A036-84702501DDE3}" type="slidenum">
              <a:rPr lang="en-US" smtClean="0"/>
              <a:t>22</a:t>
            </a:fld>
            <a:endParaRPr lang="en-US"/>
          </a:p>
        </p:txBody>
      </p:sp>
    </p:spTree>
    <p:extLst>
      <p:ext uri="{BB962C8B-B14F-4D97-AF65-F5344CB8AC3E}">
        <p14:creationId xmlns:p14="http://schemas.microsoft.com/office/powerpoint/2010/main" val="1331687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student and teacher experiences, the there are a number of instructional design changes that will take place in future classes.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Videos will be shorter. This will be accomplished by making more videos that focus on fewer elements in each.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 still think that quick quizzes are a good way to encourage students to watch the video lectures and to assess their understanding of the content prior to coming to class. It is clear, however, I must find a better way to push students to both view the videos and take the quizzes.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Lastly, more/better activities need to be developed for classes. In particular, I found that we had too few writing samples, too few opportunities to correct negative examples, and too few opportunities to write for the instructional objectives of the day.</a:t>
            </a:r>
          </a:p>
          <a:p>
            <a:endParaRPr lang="en-US" dirty="0"/>
          </a:p>
        </p:txBody>
      </p:sp>
      <p:sp>
        <p:nvSpPr>
          <p:cNvPr id="4" name="Slide Number Placeholder 3"/>
          <p:cNvSpPr>
            <a:spLocks noGrp="1"/>
          </p:cNvSpPr>
          <p:nvPr>
            <p:ph type="sldNum" sz="quarter" idx="10"/>
          </p:nvPr>
        </p:nvSpPr>
        <p:spPr/>
        <p:txBody>
          <a:bodyPr/>
          <a:lstStyle/>
          <a:p>
            <a:fld id="{DF597DC5-38BC-45A4-A036-84702501DDE3}" type="slidenum">
              <a:rPr lang="en-US" smtClean="0"/>
              <a:t>23</a:t>
            </a:fld>
            <a:endParaRPr lang="en-US"/>
          </a:p>
        </p:txBody>
      </p:sp>
    </p:spTree>
    <p:extLst>
      <p:ext uri="{BB962C8B-B14F-4D97-AF65-F5344CB8AC3E}">
        <p14:creationId xmlns:p14="http://schemas.microsoft.com/office/powerpoint/2010/main" val="487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Difference from previous front-loading of content</a:t>
            </a:r>
          </a:p>
          <a:p>
            <a:pPr marL="628650" lvl="1" indent="-171450">
              <a:buFont typeface="Arial" panose="020B0604020202020204" pitchFamily="34" charset="0"/>
              <a:buChar char="•"/>
            </a:pPr>
            <a:r>
              <a:rPr lang="en-US" dirty="0" smtClean="0"/>
              <a:t>What differentiates flipped teaching is the promotion of technology to create, deliver, consume, and assess understanding of content outside of class. This makes flipped teaching a truly 21</a:t>
            </a:r>
            <a:r>
              <a:rPr lang="en-US" baseline="30000" dirty="0" smtClean="0"/>
              <a:t>st</a:t>
            </a:r>
            <a:r>
              <a:rPr lang="en-US" dirty="0" smtClean="0"/>
              <a:t> Century approach.</a:t>
            </a:r>
          </a:p>
          <a:p>
            <a:endParaRPr lang="en-US" dirty="0"/>
          </a:p>
        </p:txBody>
      </p:sp>
      <p:sp>
        <p:nvSpPr>
          <p:cNvPr id="4" name="Slide Number Placeholder 3"/>
          <p:cNvSpPr>
            <a:spLocks noGrp="1"/>
          </p:cNvSpPr>
          <p:nvPr>
            <p:ph type="sldNum" sz="quarter" idx="10"/>
          </p:nvPr>
        </p:nvSpPr>
        <p:spPr/>
        <p:txBody>
          <a:bodyPr/>
          <a:lstStyle/>
          <a:p>
            <a:fld id="{DF597DC5-38BC-45A4-A036-84702501DDE3}" type="slidenum">
              <a:rPr lang="en-US" smtClean="0"/>
              <a:t>3</a:t>
            </a:fld>
            <a:endParaRPr lang="en-US"/>
          </a:p>
        </p:txBody>
      </p:sp>
    </p:spTree>
    <p:extLst>
      <p:ext uri="{BB962C8B-B14F-4D97-AF65-F5344CB8AC3E}">
        <p14:creationId xmlns:p14="http://schemas.microsoft.com/office/powerpoint/2010/main" val="206282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Walvoord</a:t>
            </a:r>
            <a:r>
              <a:rPr lang="en-US" baseline="0" dirty="0" smtClean="0"/>
              <a:t> &amp; Anderson (1998) – Promoted a similar approach that included the use of technology to “gain first-exposure” learning outside of class and then used the classroom to focus on higher-order thinking skills (Bloom: </a:t>
            </a:r>
            <a:r>
              <a:rPr lang="en-US" sz="1200" b="0" i="0" u="none" strike="noStrike" kern="1200" dirty="0" smtClean="0">
                <a:solidFill>
                  <a:schemeClr val="tx1"/>
                </a:solidFill>
                <a:effectLst/>
                <a:latin typeface="+mn-lt"/>
                <a:ea typeface="+mn-ea"/>
                <a:cs typeface="+mn-cs"/>
              </a:rPr>
              <a:t>application, analysis, synthesis, and evaluation)</a:t>
            </a:r>
          </a:p>
          <a:p>
            <a:pPr marL="171450" indent="-171450">
              <a:buFont typeface="Arial" panose="020B0604020202020204" pitchFamily="34" charset="0"/>
              <a:buChar char="•"/>
            </a:pPr>
            <a:r>
              <a:rPr lang="en-US" dirty="0" err="1" smtClean="0"/>
              <a:t>Lage</a:t>
            </a:r>
            <a:r>
              <a:rPr lang="en-US" dirty="0" smtClean="0"/>
              <a:t>, Platt, &amp; </a:t>
            </a:r>
            <a:r>
              <a:rPr lang="en-US" dirty="0" err="1" smtClean="0"/>
              <a:t>Treglia</a:t>
            </a:r>
            <a:r>
              <a:rPr lang="en-US" dirty="0" smtClean="0"/>
              <a:t> (2000)</a:t>
            </a:r>
            <a:r>
              <a:rPr lang="en-US" baseline="0" dirty="0" smtClean="0"/>
              <a:t> – Termed it “Inverting” the classroom. Focused on addressing learning styles. Addressed the fact that this approach could be a compromise for constraints imposed by some teachers by institutions (society).</a:t>
            </a:r>
          </a:p>
          <a:p>
            <a:pPr marL="171450" indent="-171450">
              <a:buFont typeface="Arial" panose="020B0604020202020204" pitchFamily="34" charset="0"/>
              <a:buChar char="•"/>
            </a:pPr>
            <a:r>
              <a:rPr lang="en-US" dirty="0" smtClean="0"/>
              <a:t>Baker (2000) – Termed</a:t>
            </a:r>
            <a:r>
              <a:rPr lang="en-US" baseline="0" dirty="0" smtClean="0"/>
              <a:t> it the “classroom flip”. Focused on helping teachers </a:t>
            </a:r>
            <a:r>
              <a:rPr lang="en-US" sz="1200" b="0" i="0" u="none" strike="noStrike" kern="1200" dirty="0" smtClean="0">
                <a:solidFill>
                  <a:schemeClr val="tx1"/>
                </a:solidFill>
                <a:effectLst/>
                <a:latin typeface="+mn-lt"/>
                <a:ea typeface="+mn-ea"/>
                <a:cs typeface="+mn-cs"/>
              </a:rPr>
              <a:t>"become the guide on the side" instead of the "sage on the stage.“ Really</a:t>
            </a:r>
            <a:r>
              <a:rPr lang="en-US" sz="1200" b="0" i="0" u="none" strike="noStrike" kern="1200" baseline="0" dirty="0" smtClean="0">
                <a:solidFill>
                  <a:schemeClr val="tx1"/>
                </a:solidFill>
                <a:effectLst/>
                <a:latin typeface="+mn-lt"/>
                <a:ea typeface="+mn-ea"/>
                <a:cs typeface="+mn-cs"/>
              </a:rPr>
              <a:t> emphasized the role of technology, particularly CMS/LMS for managing “homework”, to free time for active learning activities and collaboration.</a:t>
            </a:r>
          </a:p>
          <a:p>
            <a:pPr marL="171450"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Sal Kahn (2006) – His role is less theoretical, but more practical. His YouTube collection of simple, short, focused math tutorials eventually became the foundation for the Kahn Academy. His example was widely discussed in both teaching and research circles. His videos were criticized for propagating the transmission model of instruction, yet many saw this as one way to provide the lectures that so many expected while freeing class time for students to engage the content.</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Bergman</a:t>
            </a:r>
            <a:r>
              <a:rPr lang="en-US" baseline="0" dirty="0" smtClean="0"/>
              <a:t> &amp; </a:t>
            </a:r>
            <a:r>
              <a:rPr lang="en-US" baseline="0" dirty="0" err="1" smtClean="0"/>
              <a:t>Sams</a:t>
            </a:r>
            <a:r>
              <a:rPr lang="en-US" baseline="0" dirty="0" smtClean="0"/>
              <a:t> (2007) m</a:t>
            </a:r>
            <a:r>
              <a:rPr lang="en-US" dirty="0" smtClean="0"/>
              <a:t>odelled (and evangelized) the flipped classroom with their high school science students in Colorado. They are probably</a:t>
            </a:r>
            <a:r>
              <a:rPr lang="en-US" baseline="0" dirty="0" smtClean="0"/>
              <a:t> the most frequently used examples in blogs and teaching magazines (practice-oriented discussions).  They later published a book to further promote their model and experiences (</a:t>
            </a:r>
            <a:r>
              <a:rPr lang="en-US" baseline="0" dirty="0" err="1" smtClean="0"/>
              <a:t>Sams</a:t>
            </a:r>
            <a:r>
              <a:rPr lang="en-US" baseline="0" dirty="0" smtClean="0"/>
              <a:t> &amp; Bergman, 2012). </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597DC5-38BC-45A4-A036-84702501DDE3}" type="slidenum">
              <a:rPr lang="en-US" smtClean="0"/>
              <a:t>4</a:t>
            </a:fld>
            <a:endParaRPr lang="en-US"/>
          </a:p>
        </p:txBody>
      </p:sp>
    </p:spTree>
    <p:extLst>
      <p:ext uri="{BB962C8B-B14F-4D97-AF65-F5344CB8AC3E}">
        <p14:creationId xmlns:p14="http://schemas.microsoft.com/office/powerpoint/2010/main" val="2961686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597DC5-38BC-45A4-A036-84702501DDE3}" type="slidenum">
              <a:rPr lang="en-US" smtClean="0"/>
              <a:t>5</a:t>
            </a:fld>
            <a:endParaRPr lang="en-US"/>
          </a:p>
        </p:txBody>
      </p:sp>
    </p:spTree>
    <p:extLst>
      <p:ext uri="{BB962C8B-B14F-4D97-AF65-F5344CB8AC3E}">
        <p14:creationId xmlns:p14="http://schemas.microsoft.com/office/powerpoint/2010/main" val="3758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97DC5-38BC-45A4-A036-84702501DDE3}" type="slidenum">
              <a:rPr lang="en-US" smtClean="0"/>
              <a:t>7</a:t>
            </a:fld>
            <a:endParaRPr lang="en-US"/>
          </a:p>
        </p:txBody>
      </p:sp>
    </p:spTree>
    <p:extLst>
      <p:ext uri="{BB962C8B-B14F-4D97-AF65-F5344CB8AC3E}">
        <p14:creationId xmlns:p14="http://schemas.microsoft.com/office/powerpoint/2010/main" val="321514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designed the course</a:t>
            </a:r>
            <a:r>
              <a:rPr lang="en-US" baseline="0" dirty="0" smtClean="0"/>
              <a:t>s much like Baker (2000) suggested and Bergman &amp; </a:t>
            </a:r>
            <a:r>
              <a:rPr lang="en-US" baseline="0" dirty="0" err="1" smtClean="0"/>
              <a:t>Sams</a:t>
            </a:r>
            <a:r>
              <a:rPr lang="en-US" baseline="0" dirty="0" smtClean="0"/>
              <a:t> (2012) did.</a:t>
            </a:r>
          </a:p>
          <a:p>
            <a:pPr marL="171450" indent="-171450">
              <a:buFont typeface="Arial" panose="020B0604020202020204" pitchFamily="34" charset="0"/>
              <a:buChar char="•"/>
            </a:pPr>
            <a:r>
              <a:rPr lang="en-US" baseline="0" dirty="0" smtClean="0"/>
              <a:t>LMS to organize</a:t>
            </a:r>
          </a:p>
          <a:p>
            <a:pPr marL="171450" indent="-171450">
              <a:buFont typeface="Arial" panose="020B0604020202020204" pitchFamily="34" charset="0"/>
              <a:buChar char="•"/>
            </a:pPr>
            <a:r>
              <a:rPr lang="en-US" baseline="0" dirty="0" smtClean="0"/>
              <a:t>Video lectures</a:t>
            </a:r>
          </a:p>
          <a:p>
            <a:pPr marL="171450" indent="-171450">
              <a:buFont typeface="Arial" panose="020B0604020202020204" pitchFamily="34" charset="0"/>
              <a:buChar char="•"/>
            </a:pPr>
            <a:r>
              <a:rPr lang="en-US" baseline="0" dirty="0" smtClean="0"/>
              <a:t>Assessment: quizzes, writing samples, and classroom performance</a:t>
            </a:r>
          </a:p>
          <a:p>
            <a:pPr marL="171450" indent="-171450">
              <a:buFont typeface="Arial" panose="020B0604020202020204" pitchFamily="34" charset="0"/>
              <a:buChar char="•"/>
            </a:pPr>
            <a:r>
              <a:rPr lang="en-US" baseline="0" dirty="0" smtClean="0"/>
              <a:t>Classroom activities that encourage higher-order processing of the content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597DC5-38BC-45A4-A036-84702501DDE3}" type="slidenum">
              <a:rPr lang="en-US" smtClean="0"/>
              <a:t>8</a:t>
            </a:fld>
            <a:endParaRPr lang="en-US"/>
          </a:p>
        </p:txBody>
      </p:sp>
    </p:spTree>
    <p:extLst>
      <p:ext uri="{BB962C8B-B14F-4D97-AF65-F5344CB8AC3E}">
        <p14:creationId xmlns:p14="http://schemas.microsoft.com/office/powerpoint/2010/main" val="1903114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Movenote</a:t>
            </a:r>
            <a:r>
              <a:rPr lang="en-US" sz="1200" kern="1200" dirty="0" smtClean="0">
                <a:solidFill>
                  <a:schemeClr val="tx1"/>
                </a:solidFill>
                <a:effectLst/>
                <a:latin typeface="+mn-lt"/>
                <a:ea typeface="+mn-ea"/>
                <a:cs typeface="+mn-cs"/>
              </a:rPr>
              <a:t> (): Side by side – Mobile (creation and viewing)</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ActivePresenter</a:t>
            </a:r>
            <a:r>
              <a:rPr lang="en-US" sz="1200" kern="1200" dirty="0" smtClean="0">
                <a:solidFill>
                  <a:schemeClr val="tx1"/>
                </a:solidFill>
                <a:effectLst/>
                <a:latin typeface="+mn-lt"/>
                <a:ea typeface="+mn-ea"/>
                <a:cs typeface="+mn-cs"/>
              </a:rPr>
              <a:t> + YouTube (): PPT only - Mobile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Knov.io (): Side by side - No mobile viewing option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Present.me (): Side by side – mobile ready</a:t>
            </a:r>
          </a:p>
          <a:p>
            <a:endParaRPr lang="en-US" dirty="0"/>
          </a:p>
        </p:txBody>
      </p:sp>
      <p:sp>
        <p:nvSpPr>
          <p:cNvPr id="4" name="Slide Number Placeholder 3"/>
          <p:cNvSpPr>
            <a:spLocks noGrp="1"/>
          </p:cNvSpPr>
          <p:nvPr>
            <p:ph type="sldNum" sz="quarter" idx="10"/>
          </p:nvPr>
        </p:nvSpPr>
        <p:spPr/>
        <p:txBody>
          <a:bodyPr/>
          <a:lstStyle/>
          <a:p>
            <a:fld id="{DF597DC5-38BC-45A4-A036-84702501DDE3}" type="slidenum">
              <a:rPr lang="en-US" smtClean="0"/>
              <a:t>9</a:t>
            </a:fld>
            <a:endParaRPr lang="en-US"/>
          </a:p>
        </p:txBody>
      </p:sp>
    </p:spTree>
    <p:extLst>
      <p:ext uri="{BB962C8B-B14F-4D97-AF65-F5344CB8AC3E}">
        <p14:creationId xmlns:p14="http://schemas.microsoft.com/office/powerpoint/2010/main" val="3204387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Students indicated that they liked the videos and, in fact, wished that more would be provided. They preferred videos that had both PowerPoint slides and the professor’s talking head (webcam) to those that had slides only. Not surprisingly, they generally preferred shorter videos to longer videos. Some students expressed frustration if they could not view the videos on their mobile devices (</a:t>
            </a:r>
            <a:r>
              <a:rPr lang="en-US" sz="1200" kern="1200" dirty="0" err="1" smtClean="0">
                <a:solidFill>
                  <a:schemeClr val="tx1"/>
                </a:solidFill>
                <a:effectLst/>
                <a:latin typeface="+mn-lt"/>
                <a:ea typeface="+mn-ea"/>
                <a:cs typeface="+mn-cs"/>
              </a:rPr>
              <a:t>knovio</a:t>
            </a:r>
            <a:r>
              <a:rPr lang="en-US" sz="1200" kern="1200" dirty="0" smtClean="0">
                <a:solidFill>
                  <a:schemeClr val="tx1"/>
                </a:solidFill>
                <a:effectLst/>
                <a:latin typeface="+mn-lt"/>
                <a:ea typeface="+mn-ea"/>
                <a:cs typeface="+mn-cs"/>
              </a:rPr>
              <a:t> was not mobile ready). They disliked the quizzes and felt that they should not have had to take them prior to discussing the topics in class. They appreciated the time spent writing and discussing topics in class as it both helped them to better understand the concepts and it reduced the time necessary outside of class to write their essays.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“…classroom activities such as brainstorming, peer-editing, and discussion are very helpful to students to make their own ideas and develop writing skill.”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Classroom activities were really good. I could talk and share some ideas with various people, which was so good.</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I liked the natural conversation or discussion between others during the activities. I think  activities help speaking and also they motivate learning.</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think that the way of the this semester's class was very good and efficient’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The classroom activities were fun and beneficial to me. Because of the video lecture, I could understand and  do more easily. I liked the classroom activities.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Quizzes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Concerns</a:t>
            </a:r>
            <a:r>
              <a:rPr lang="en-US" sz="1200" kern="1200" baseline="0" dirty="0" smtClean="0">
                <a:solidFill>
                  <a:schemeClr val="tx1"/>
                </a:solidFill>
                <a:effectLst/>
                <a:latin typeface="+mn-lt"/>
                <a:ea typeface="+mn-ea"/>
                <a:cs typeface="+mn-cs"/>
              </a:rPr>
              <a:t> were over: forgetting to do them, not a good method of grading/assessment in the way given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Some like/appreciated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Improve Videos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If we can watch the video lecture on mobile phone, we need not find computers.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I think in class lectures are better than video lectures. For me, it is more confused to understand the meaning from the video lectures.</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But if you want to use video, then I would recommend you to use more visual slides so that we can easily understand. Slides with bunch of texts are NOT good. It is very difficult to read and listen at the same time.</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And how about giving us some examples? I mean, sample writings about the lecture. It helps me understand clearly.</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It was my first time to have video lectures. I am really satisfied with this video lectures. I could watch whenever I want to see and study. This way of class was very good.</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less than 10 - 4/20;</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10</a:t>
            </a:r>
            <a:r>
              <a:rPr lang="en-US" sz="1200" b="0" i="0" u="none" strike="noStrike" kern="1200" baseline="0" dirty="0" smtClean="0">
                <a:solidFill>
                  <a:schemeClr val="tx1"/>
                </a:solidFill>
                <a:effectLst/>
                <a:latin typeface="+mn-lt"/>
                <a:ea typeface="+mn-ea"/>
                <a:cs typeface="+mn-cs"/>
              </a:rPr>
              <a:t> min </a:t>
            </a:r>
            <a:r>
              <a:rPr lang="en-US" sz="1200" b="0" i="0" u="none" strike="noStrike" kern="1200" dirty="0" smtClean="0">
                <a:solidFill>
                  <a:schemeClr val="tx1"/>
                </a:solidFill>
                <a:effectLst/>
                <a:latin typeface="+mn-lt"/>
                <a:ea typeface="+mn-ea"/>
                <a:cs typeface="+mn-cs"/>
              </a:rPr>
              <a:t>7/20;</a:t>
            </a:r>
            <a:r>
              <a:rPr lang="en-US" dirty="0" smtClean="0"/>
              <a:t> </a:t>
            </a:r>
            <a:r>
              <a:rPr lang="en-US" sz="1200" b="0" i="0" u="none" strike="noStrike" kern="1200" dirty="0" smtClean="0">
                <a:solidFill>
                  <a:schemeClr val="tx1"/>
                </a:solidFill>
                <a:effectLst/>
                <a:latin typeface="+mn-lt"/>
                <a:ea typeface="+mn-ea"/>
                <a:cs typeface="+mn-cs"/>
              </a:rPr>
              <a:t>15-30 - 7/20;</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more than 30 - 2/20</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Video app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Present.me</a:t>
            </a:r>
            <a:r>
              <a:rPr lang="en-US" dirty="0" smtClean="0"/>
              <a:t> </a:t>
            </a:r>
            <a:r>
              <a:rPr lang="en-US" sz="1200" b="0" i="0" u="none" strike="noStrike" kern="1200" dirty="0" smtClean="0">
                <a:solidFill>
                  <a:schemeClr val="tx1"/>
                </a:solidFill>
                <a:effectLst/>
                <a:latin typeface="+mn-lt"/>
                <a:ea typeface="+mn-ea"/>
                <a:cs typeface="+mn-cs"/>
              </a:rPr>
              <a:t>7</a:t>
            </a:r>
            <a:r>
              <a:rPr lang="en-US" dirty="0" smtClean="0"/>
              <a:t> </a:t>
            </a:r>
            <a:r>
              <a:rPr lang="en-US" sz="1200" b="0" i="0" u="none" strike="noStrike" kern="1200" dirty="0" smtClean="0">
                <a:solidFill>
                  <a:schemeClr val="tx1"/>
                </a:solidFill>
                <a:effectLst/>
                <a:latin typeface="+mn-lt"/>
                <a:ea typeface="+mn-ea"/>
                <a:cs typeface="+mn-cs"/>
              </a:rPr>
              <a:t>YouTube</a:t>
            </a:r>
            <a:r>
              <a:rPr lang="en-US" dirty="0" smtClean="0"/>
              <a:t> </a:t>
            </a:r>
            <a:r>
              <a:rPr lang="en-US" sz="1200" b="0" i="0" u="none" strike="noStrike" kern="1200" dirty="0" smtClean="0">
                <a:solidFill>
                  <a:schemeClr val="tx1"/>
                </a:solidFill>
                <a:effectLst/>
                <a:latin typeface="+mn-lt"/>
                <a:ea typeface="+mn-ea"/>
                <a:cs typeface="+mn-cs"/>
              </a:rPr>
              <a:t>2</a:t>
            </a:r>
            <a:r>
              <a:rPr lang="en-US" dirty="0" smtClean="0"/>
              <a:t> </a:t>
            </a:r>
            <a:r>
              <a:rPr lang="en-US" sz="1200" b="0" i="0" u="none" strike="noStrike" kern="1200" dirty="0" err="1" smtClean="0">
                <a:solidFill>
                  <a:schemeClr val="tx1"/>
                </a:solidFill>
                <a:effectLst/>
                <a:latin typeface="+mn-lt"/>
                <a:ea typeface="+mn-ea"/>
                <a:cs typeface="+mn-cs"/>
              </a:rPr>
              <a:t>MoveNote</a:t>
            </a:r>
            <a:r>
              <a:rPr lang="en-US" dirty="0" smtClean="0"/>
              <a:t> </a:t>
            </a:r>
            <a:r>
              <a:rPr lang="en-US" sz="1200" b="0" i="0" u="none" strike="noStrike" kern="1200" dirty="0" smtClean="0">
                <a:solidFill>
                  <a:schemeClr val="tx1"/>
                </a:solidFill>
                <a:effectLst/>
                <a:latin typeface="+mn-lt"/>
                <a:ea typeface="+mn-ea"/>
                <a:cs typeface="+mn-cs"/>
              </a:rPr>
              <a:t>10</a:t>
            </a:r>
            <a:r>
              <a:rPr lang="en-US" dirty="0" smtClean="0"/>
              <a:t> </a:t>
            </a:r>
            <a:r>
              <a:rPr lang="en-US" sz="1200" b="0" i="0" u="none" strike="noStrike" kern="1200" dirty="0" err="1" smtClean="0">
                <a:solidFill>
                  <a:schemeClr val="tx1"/>
                </a:solidFill>
                <a:effectLst/>
                <a:latin typeface="+mn-lt"/>
                <a:ea typeface="+mn-ea"/>
                <a:cs typeface="+mn-cs"/>
              </a:rPr>
              <a:t>knovio</a:t>
            </a:r>
            <a:r>
              <a:rPr lang="en-US" dirty="0" smtClean="0"/>
              <a:t> </a:t>
            </a:r>
            <a:r>
              <a:rPr lang="en-US" sz="1200" b="0" i="0" u="none" strike="noStrike" kern="1200" dirty="0" smtClean="0">
                <a:solidFill>
                  <a:schemeClr val="tx1"/>
                </a:solidFill>
                <a:effectLst/>
                <a:latin typeface="+mn-lt"/>
                <a:ea typeface="+mn-ea"/>
                <a:cs typeface="+mn-cs"/>
              </a:rPr>
              <a:t>1</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597DC5-38BC-45A4-A036-84702501DDE3}" type="slidenum">
              <a:rPr lang="en-US" smtClean="0"/>
              <a:t>17</a:t>
            </a:fld>
            <a:endParaRPr lang="en-US"/>
          </a:p>
        </p:txBody>
      </p:sp>
    </p:spTree>
    <p:extLst>
      <p:ext uri="{BB962C8B-B14F-4D97-AF65-F5344CB8AC3E}">
        <p14:creationId xmlns:p14="http://schemas.microsoft.com/office/powerpoint/2010/main" val="3242537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Students indicated that they liked the videos and, in fact, wished that more would be provided. They preferred videos that had both PowerPoint slides and the professor’s talking head (webcam) to those that had slides only. Not surprisingly, they generally preferred shorter videos to longer videos. Some students expressed frustration if they could not view the videos on their mobile devices (</a:t>
            </a:r>
            <a:r>
              <a:rPr lang="en-US" sz="1200" kern="1200" dirty="0" err="1" smtClean="0">
                <a:solidFill>
                  <a:schemeClr val="tx1"/>
                </a:solidFill>
                <a:effectLst/>
                <a:latin typeface="+mn-lt"/>
                <a:ea typeface="+mn-ea"/>
                <a:cs typeface="+mn-cs"/>
              </a:rPr>
              <a:t>knovio</a:t>
            </a:r>
            <a:r>
              <a:rPr lang="en-US" sz="1200" kern="1200" dirty="0" smtClean="0">
                <a:solidFill>
                  <a:schemeClr val="tx1"/>
                </a:solidFill>
                <a:effectLst/>
                <a:latin typeface="+mn-lt"/>
                <a:ea typeface="+mn-ea"/>
                <a:cs typeface="+mn-cs"/>
              </a:rPr>
              <a:t> was not mobile ready). They disliked the quizzes and felt that they should not have had to take them prior to discussing the topics in class. They appreciated the time spent writing and discussing topics in class as it both helped them to better understand the concepts and it reduced the time necessary outside of class to write their essays.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“…classroom activities such as brainstorming, peer-editing, and discussion are very helpful to students to make their own ideas and develop writing skill.”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Classroom activities were really good. I could talk and share some ideas with various people, which was so good.</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I liked the natural conversation or discussion between others during the activities. I think  activities help speaking and also they motivate learning.</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think that the way of the this semester's class was very good and efficient’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The classroom activities were fun and beneficial to me. Because of the video lecture, I could understand and  do more easily. I liked the classroom activities.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Quizzes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Concerns</a:t>
            </a:r>
            <a:r>
              <a:rPr lang="en-US" sz="1200" kern="1200" baseline="0" dirty="0" smtClean="0">
                <a:solidFill>
                  <a:schemeClr val="tx1"/>
                </a:solidFill>
                <a:effectLst/>
                <a:latin typeface="+mn-lt"/>
                <a:ea typeface="+mn-ea"/>
                <a:cs typeface="+mn-cs"/>
              </a:rPr>
              <a:t> were over: forgetting to do them, not a good method of grading/assessment in the way given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Some like/appreciated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Improve Videos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If we can watch the video lecture on mobile phone, we need not find computers.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I think in class lectures are better than video lectures. For me, it is more confused to understand the meaning from the video lectures.</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But if you want to use video, then I would recommend you to use more visual slides so that we can easily understand. Slides with bunch of texts are NOT good. It is very difficult to read and listen at the same time.</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And how about giving us some examples? I mean, sample writings about the lecture. It helps me understand clearly.</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It was my first time to have video lectures. I am really satisfied with this video lectures. I could watch whenever I want to see and study. This way of class was very good.</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less than 10 - 4/20;</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10</a:t>
            </a:r>
            <a:r>
              <a:rPr lang="en-US" sz="1200" b="0" i="0" u="none" strike="noStrike" kern="1200" baseline="0" dirty="0" smtClean="0">
                <a:solidFill>
                  <a:schemeClr val="tx1"/>
                </a:solidFill>
                <a:effectLst/>
                <a:latin typeface="+mn-lt"/>
                <a:ea typeface="+mn-ea"/>
                <a:cs typeface="+mn-cs"/>
              </a:rPr>
              <a:t> min </a:t>
            </a:r>
            <a:r>
              <a:rPr lang="en-US" sz="1200" b="0" i="0" u="none" strike="noStrike" kern="1200" dirty="0" smtClean="0">
                <a:solidFill>
                  <a:schemeClr val="tx1"/>
                </a:solidFill>
                <a:effectLst/>
                <a:latin typeface="+mn-lt"/>
                <a:ea typeface="+mn-ea"/>
                <a:cs typeface="+mn-cs"/>
              </a:rPr>
              <a:t>7/20;</a:t>
            </a:r>
            <a:r>
              <a:rPr lang="en-US" dirty="0" smtClean="0"/>
              <a:t> </a:t>
            </a:r>
            <a:r>
              <a:rPr lang="en-US" sz="1200" b="0" i="0" u="none" strike="noStrike" kern="1200" dirty="0" smtClean="0">
                <a:solidFill>
                  <a:schemeClr val="tx1"/>
                </a:solidFill>
                <a:effectLst/>
                <a:latin typeface="+mn-lt"/>
                <a:ea typeface="+mn-ea"/>
                <a:cs typeface="+mn-cs"/>
              </a:rPr>
              <a:t>15-30 - 7/20;</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more than 30 - 2/20</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Video app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Present.me</a:t>
            </a:r>
            <a:r>
              <a:rPr lang="en-US" dirty="0" smtClean="0"/>
              <a:t> </a:t>
            </a:r>
            <a:r>
              <a:rPr lang="en-US" sz="1200" b="0" i="0" u="none" strike="noStrike" kern="1200" dirty="0" smtClean="0">
                <a:solidFill>
                  <a:schemeClr val="tx1"/>
                </a:solidFill>
                <a:effectLst/>
                <a:latin typeface="+mn-lt"/>
                <a:ea typeface="+mn-ea"/>
                <a:cs typeface="+mn-cs"/>
              </a:rPr>
              <a:t>7</a:t>
            </a:r>
            <a:r>
              <a:rPr lang="en-US" dirty="0" smtClean="0"/>
              <a:t> </a:t>
            </a:r>
            <a:r>
              <a:rPr lang="en-US" sz="1200" b="0" i="0" u="none" strike="noStrike" kern="1200" dirty="0" smtClean="0">
                <a:solidFill>
                  <a:schemeClr val="tx1"/>
                </a:solidFill>
                <a:effectLst/>
                <a:latin typeface="+mn-lt"/>
                <a:ea typeface="+mn-ea"/>
                <a:cs typeface="+mn-cs"/>
              </a:rPr>
              <a:t>YouTube</a:t>
            </a:r>
            <a:r>
              <a:rPr lang="en-US" dirty="0" smtClean="0"/>
              <a:t> </a:t>
            </a:r>
            <a:r>
              <a:rPr lang="en-US" sz="1200" b="0" i="0" u="none" strike="noStrike" kern="1200" dirty="0" smtClean="0">
                <a:solidFill>
                  <a:schemeClr val="tx1"/>
                </a:solidFill>
                <a:effectLst/>
                <a:latin typeface="+mn-lt"/>
                <a:ea typeface="+mn-ea"/>
                <a:cs typeface="+mn-cs"/>
              </a:rPr>
              <a:t>2</a:t>
            </a:r>
            <a:r>
              <a:rPr lang="en-US" dirty="0" smtClean="0"/>
              <a:t> </a:t>
            </a:r>
            <a:r>
              <a:rPr lang="en-US" sz="1200" b="0" i="0" u="none" strike="noStrike" kern="1200" dirty="0" err="1" smtClean="0">
                <a:solidFill>
                  <a:schemeClr val="tx1"/>
                </a:solidFill>
                <a:effectLst/>
                <a:latin typeface="+mn-lt"/>
                <a:ea typeface="+mn-ea"/>
                <a:cs typeface="+mn-cs"/>
              </a:rPr>
              <a:t>MoveNote</a:t>
            </a:r>
            <a:r>
              <a:rPr lang="en-US" dirty="0" smtClean="0"/>
              <a:t> </a:t>
            </a:r>
            <a:r>
              <a:rPr lang="en-US" sz="1200" b="0" i="0" u="none" strike="noStrike" kern="1200" dirty="0" smtClean="0">
                <a:solidFill>
                  <a:schemeClr val="tx1"/>
                </a:solidFill>
                <a:effectLst/>
                <a:latin typeface="+mn-lt"/>
                <a:ea typeface="+mn-ea"/>
                <a:cs typeface="+mn-cs"/>
              </a:rPr>
              <a:t>10</a:t>
            </a:r>
            <a:r>
              <a:rPr lang="en-US" dirty="0" smtClean="0"/>
              <a:t> </a:t>
            </a:r>
            <a:r>
              <a:rPr lang="en-US" sz="1200" b="0" i="0" u="none" strike="noStrike" kern="1200" dirty="0" err="1" smtClean="0">
                <a:solidFill>
                  <a:schemeClr val="tx1"/>
                </a:solidFill>
                <a:effectLst/>
                <a:latin typeface="+mn-lt"/>
                <a:ea typeface="+mn-ea"/>
                <a:cs typeface="+mn-cs"/>
              </a:rPr>
              <a:t>knovio</a:t>
            </a:r>
            <a:r>
              <a:rPr lang="en-US" dirty="0" smtClean="0"/>
              <a:t> </a:t>
            </a:r>
            <a:r>
              <a:rPr lang="en-US" sz="1200" b="0" i="0" u="none" strike="noStrike" kern="1200" dirty="0" smtClean="0">
                <a:solidFill>
                  <a:schemeClr val="tx1"/>
                </a:solidFill>
                <a:effectLst/>
                <a:latin typeface="+mn-lt"/>
                <a:ea typeface="+mn-ea"/>
                <a:cs typeface="+mn-cs"/>
              </a:rPr>
              <a:t>1</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597DC5-38BC-45A4-A036-84702501DDE3}" type="slidenum">
              <a:rPr lang="en-US" smtClean="0"/>
              <a:t>18</a:t>
            </a:fld>
            <a:endParaRPr lang="en-US"/>
          </a:p>
        </p:txBody>
      </p:sp>
    </p:spTree>
    <p:extLst>
      <p:ext uri="{BB962C8B-B14F-4D97-AF65-F5344CB8AC3E}">
        <p14:creationId xmlns:p14="http://schemas.microsoft.com/office/powerpoint/2010/main" val="123846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0162" y="734097"/>
            <a:ext cx="8564451" cy="2775866"/>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790162" y="3602038"/>
            <a:ext cx="8564451" cy="1655762"/>
          </a:xfrm>
        </p:spPr>
        <p:txBody>
          <a:bodyPr>
            <a:normAutofit/>
          </a:bodyPr>
          <a:lstStyle>
            <a:lvl1pPr marL="0" indent="0" algn="ctr">
              <a:buNone/>
              <a:defRPr sz="3600">
                <a:latin typeface="Helv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b="1">
                <a:solidFill>
                  <a:schemeClr val="bg1"/>
                </a:solidFill>
              </a:defRPr>
            </a:lvl1pPr>
          </a:lstStyle>
          <a:p>
            <a:fld id="{4250E2FE-512E-4737-A784-4C02F889B932}" type="datetimeFigureOut">
              <a:rPr lang="en-US" smtClean="0"/>
              <a:pPr/>
              <a:t>9/20/2014</a:t>
            </a:fld>
            <a:endParaRPr lang="en-US"/>
          </a:p>
        </p:txBody>
      </p:sp>
      <p:sp>
        <p:nvSpPr>
          <p:cNvPr id="5" name="Footer Placeholder 4"/>
          <p:cNvSpPr>
            <a:spLocks noGrp="1"/>
          </p:cNvSpPr>
          <p:nvPr>
            <p:ph type="ftr" sz="quarter" idx="11"/>
          </p:nvPr>
        </p:nvSpPr>
        <p:spPr/>
        <p:txBody>
          <a:bodyPr/>
          <a:lstStyle>
            <a:lvl1pPr>
              <a:defRPr b="1">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2B33FF70-84D3-4A69-8E5A-95D40425D2F1}" type="slidenum">
              <a:rPr lang="en-US" smtClean="0"/>
              <a:pPr/>
              <a:t>‹#›</a:t>
            </a:fld>
            <a:endParaRPr lang="en-US"/>
          </a:p>
        </p:txBody>
      </p:sp>
    </p:spTree>
    <p:extLst>
      <p:ext uri="{BB962C8B-B14F-4D97-AF65-F5344CB8AC3E}">
        <p14:creationId xmlns:p14="http://schemas.microsoft.com/office/powerpoint/2010/main" val="116772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E2FE-512E-4737-A784-4C02F889B932}"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3FF70-84D3-4A69-8E5A-95D40425D2F1}" type="slidenum">
              <a:rPr lang="en-US" smtClean="0"/>
              <a:t>‹#›</a:t>
            </a:fld>
            <a:endParaRPr lang="en-US"/>
          </a:p>
        </p:txBody>
      </p:sp>
    </p:spTree>
    <p:extLst>
      <p:ext uri="{BB962C8B-B14F-4D97-AF65-F5344CB8AC3E}">
        <p14:creationId xmlns:p14="http://schemas.microsoft.com/office/powerpoint/2010/main" val="306583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E2FE-512E-4737-A784-4C02F889B932}"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3FF70-84D3-4A69-8E5A-95D40425D2F1}" type="slidenum">
              <a:rPr lang="en-US" smtClean="0"/>
              <a:t>‹#›</a:t>
            </a:fld>
            <a:endParaRPr lang="en-US"/>
          </a:p>
        </p:txBody>
      </p:sp>
    </p:spTree>
    <p:extLst>
      <p:ext uri="{BB962C8B-B14F-4D97-AF65-F5344CB8AC3E}">
        <p14:creationId xmlns:p14="http://schemas.microsoft.com/office/powerpoint/2010/main" val="135255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7284" y="643944"/>
            <a:ext cx="8577331" cy="1046744"/>
          </a:xfrm>
          <a:noFill/>
        </p:spPr>
        <p:txBody>
          <a:bodyPr/>
          <a:lstStyle>
            <a:lvl1pPr>
              <a:defRPr b="1">
                <a:latin typeface="HelvLight"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77284" y="1983345"/>
            <a:ext cx="8577331" cy="41936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b="1">
                <a:solidFill>
                  <a:schemeClr val="bg1"/>
                </a:solidFill>
              </a:defRPr>
            </a:lvl1pPr>
          </a:lstStyle>
          <a:p>
            <a:fld id="{4250E2FE-512E-4737-A784-4C02F889B932}" type="datetimeFigureOut">
              <a:rPr lang="en-US" smtClean="0"/>
              <a:pPr/>
              <a:t>9/20/2014</a:t>
            </a:fld>
            <a:endParaRPr lang="en-US"/>
          </a:p>
        </p:txBody>
      </p:sp>
      <p:sp>
        <p:nvSpPr>
          <p:cNvPr id="5" name="Footer Placeholder 4"/>
          <p:cNvSpPr>
            <a:spLocks noGrp="1"/>
          </p:cNvSpPr>
          <p:nvPr>
            <p:ph type="ftr" sz="quarter" idx="11"/>
          </p:nvPr>
        </p:nvSpPr>
        <p:spPr/>
        <p:txBody>
          <a:bodyPr/>
          <a:lstStyle>
            <a:lvl1pPr>
              <a:defRPr b="1">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2B33FF70-84D3-4A69-8E5A-95D40425D2F1}"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284" y="1646238"/>
            <a:ext cx="8577331" cy="337108"/>
          </a:xfrm>
          <a:prstGeom prst="rect">
            <a:avLst/>
          </a:prstGeom>
        </p:spPr>
      </p:pic>
    </p:spTree>
    <p:extLst>
      <p:ext uri="{BB962C8B-B14F-4D97-AF65-F5344CB8AC3E}">
        <p14:creationId xmlns:p14="http://schemas.microsoft.com/office/powerpoint/2010/main" val="356892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03042" y="1709738"/>
            <a:ext cx="857733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803042" y="4589463"/>
            <a:ext cx="857733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1">
                <a:solidFill>
                  <a:schemeClr val="bg1"/>
                </a:solidFill>
              </a:defRPr>
            </a:lvl1pPr>
          </a:lstStyle>
          <a:p>
            <a:fld id="{4250E2FE-512E-4737-A784-4C02F889B932}" type="datetimeFigureOut">
              <a:rPr lang="en-US" smtClean="0"/>
              <a:pPr/>
              <a:t>9/20/2014</a:t>
            </a:fld>
            <a:endParaRPr lang="en-US"/>
          </a:p>
        </p:txBody>
      </p:sp>
      <p:sp>
        <p:nvSpPr>
          <p:cNvPr id="5" name="Footer Placeholder 4"/>
          <p:cNvSpPr>
            <a:spLocks noGrp="1"/>
          </p:cNvSpPr>
          <p:nvPr>
            <p:ph type="ftr" sz="quarter" idx="11"/>
          </p:nvPr>
        </p:nvSpPr>
        <p:spPr/>
        <p:txBody>
          <a:bodyPr/>
          <a:lstStyle>
            <a:lvl1pPr>
              <a:defRPr b="1">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2B33FF70-84D3-4A69-8E5A-95D40425D2F1}" type="slidenum">
              <a:rPr lang="en-US" smtClean="0"/>
              <a:pPr/>
              <a:t>‹#›</a:t>
            </a:fld>
            <a:endParaRPr lang="en-US"/>
          </a:p>
        </p:txBody>
      </p:sp>
    </p:spTree>
    <p:extLst>
      <p:ext uri="{BB962C8B-B14F-4D97-AF65-F5344CB8AC3E}">
        <p14:creationId xmlns:p14="http://schemas.microsoft.com/office/powerpoint/2010/main" val="155468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0162" y="656823"/>
            <a:ext cx="8551573" cy="103386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790162" y="1825625"/>
            <a:ext cx="4229637"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416953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b="1">
                <a:solidFill>
                  <a:schemeClr val="bg1"/>
                </a:solidFill>
              </a:defRPr>
            </a:lvl1pPr>
          </a:lstStyle>
          <a:p>
            <a:fld id="{4250E2FE-512E-4737-A784-4C02F889B932}" type="datetimeFigureOut">
              <a:rPr lang="en-US" smtClean="0"/>
              <a:pPr/>
              <a:t>9/20/2014</a:t>
            </a:fld>
            <a:endParaRPr lang="en-US"/>
          </a:p>
        </p:txBody>
      </p:sp>
      <p:sp>
        <p:nvSpPr>
          <p:cNvPr id="6" name="Footer Placeholder 5"/>
          <p:cNvSpPr>
            <a:spLocks noGrp="1"/>
          </p:cNvSpPr>
          <p:nvPr>
            <p:ph type="ftr" sz="quarter" idx="11"/>
          </p:nvPr>
        </p:nvSpPr>
        <p:spPr/>
        <p:txBody>
          <a:bodyPr/>
          <a:lstStyle>
            <a:lvl1pPr>
              <a:defRPr b="1">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b="1">
                <a:solidFill>
                  <a:schemeClr val="bg1"/>
                </a:solidFill>
              </a:defRPr>
            </a:lvl1pPr>
          </a:lstStyle>
          <a:p>
            <a:fld id="{2B33FF70-84D3-4A69-8E5A-95D40425D2F1}" type="slidenum">
              <a:rPr lang="en-US" smtClean="0"/>
              <a:pPr/>
              <a:t>‹#›</a:t>
            </a:fld>
            <a:endParaRPr lang="en-US"/>
          </a:p>
        </p:txBody>
      </p:sp>
    </p:spTree>
    <p:extLst>
      <p:ext uri="{BB962C8B-B14F-4D97-AF65-F5344CB8AC3E}">
        <p14:creationId xmlns:p14="http://schemas.microsoft.com/office/powerpoint/2010/main" val="247628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0E2FE-512E-4737-A784-4C02F889B932}" type="datetimeFigureOut">
              <a:rPr lang="en-US" smtClean="0"/>
              <a:t>9/20/2014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33FF70-84D3-4A69-8E5A-95D40425D2F1}" type="slidenum">
              <a:rPr lang="en-US" smtClean="0"/>
              <a:t>‹#›</a:t>
            </a:fld>
            <a:endParaRPr lang="en-US"/>
          </a:p>
        </p:txBody>
      </p:sp>
    </p:spTree>
    <p:extLst>
      <p:ext uri="{BB962C8B-B14F-4D97-AF65-F5344CB8AC3E}">
        <p14:creationId xmlns:p14="http://schemas.microsoft.com/office/powerpoint/2010/main" val="61166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77285" y="631065"/>
            <a:ext cx="8577330" cy="1059623"/>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b="1">
                <a:solidFill>
                  <a:schemeClr val="bg1"/>
                </a:solidFill>
              </a:defRPr>
            </a:lvl1pPr>
          </a:lstStyle>
          <a:p>
            <a:fld id="{4250E2FE-512E-4737-A784-4C02F889B932}" type="datetimeFigureOut">
              <a:rPr lang="en-US" smtClean="0"/>
              <a:pPr/>
              <a:t>9/20/2014</a:t>
            </a:fld>
            <a:endParaRPr lang="en-US"/>
          </a:p>
        </p:txBody>
      </p:sp>
      <p:sp>
        <p:nvSpPr>
          <p:cNvPr id="4" name="Footer Placeholder 3"/>
          <p:cNvSpPr>
            <a:spLocks noGrp="1"/>
          </p:cNvSpPr>
          <p:nvPr>
            <p:ph type="ftr" sz="quarter" idx="11"/>
          </p:nvPr>
        </p:nvSpPr>
        <p:spPr/>
        <p:txBody>
          <a:bodyPr/>
          <a:lstStyle>
            <a:lvl1pPr>
              <a:defRPr b="1">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2B33FF70-84D3-4A69-8E5A-95D40425D2F1}"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4405" y="1646238"/>
            <a:ext cx="8603088" cy="337108"/>
          </a:xfrm>
          <a:prstGeom prst="rect">
            <a:avLst/>
          </a:prstGeom>
        </p:spPr>
      </p:pic>
    </p:spTree>
    <p:extLst>
      <p:ext uri="{BB962C8B-B14F-4D97-AF65-F5344CB8AC3E}">
        <p14:creationId xmlns:p14="http://schemas.microsoft.com/office/powerpoint/2010/main" val="252719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solidFill>
                  <a:schemeClr val="bg1"/>
                </a:solidFill>
              </a:defRPr>
            </a:lvl1pPr>
          </a:lstStyle>
          <a:p>
            <a:fld id="{4250E2FE-512E-4737-A784-4C02F889B932}" type="datetimeFigureOut">
              <a:rPr lang="en-US" smtClean="0"/>
              <a:pPr/>
              <a:t>9/20/2014</a:t>
            </a:fld>
            <a:endParaRPr lang="en-US"/>
          </a:p>
        </p:txBody>
      </p:sp>
      <p:sp>
        <p:nvSpPr>
          <p:cNvPr id="3" name="Footer Placeholder 2"/>
          <p:cNvSpPr>
            <a:spLocks noGrp="1"/>
          </p:cNvSpPr>
          <p:nvPr>
            <p:ph type="ftr" sz="quarter" idx="11"/>
          </p:nvPr>
        </p:nvSpPr>
        <p:spPr/>
        <p:txBody>
          <a:bodyPr/>
          <a:lstStyle>
            <a:lvl1pPr>
              <a:defRPr b="1">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b="1">
                <a:solidFill>
                  <a:schemeClr val="bg1"/>
                </a:solidFill>
              </a:defRPr>
            </a:lvl1pPr>
          </a:lstStyle>
          <a:p>
            <a:fld id="{2B33FF70-84D3-4A69-8E5A-95D40425D2F1}" type="slidenum">
              <a:rPr lang="en-US" smtClean="0"/>
              <a:pPr/>
              <a:t>‹#›</a:t>
            </a:fld>
            <a:endParaRPr lang="en-US"/>
          </a:p>
        </p:txBody>
      </p:sp>
    </p:spTree>
    <p:extLst>
      <p:ext uri="{BB962C8B-B14F-4D97-AF65-F5344CB8AC3E}">
        <p14:creationId xmlns:p14="http://schemas.microsoft.com/office/powerpoint/2010/main" val="422935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0E2FE-512E-4737-A784-4C02F889B932}" type="datetimeFigureOut">
              <a:rPr lang="en-US" smtClean="0"/>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3FF70-84D3-4A69-8E5A-95D40425D2F1}" type="slidenum">
              <a:rPr lang="en-US" smtClean="0"/>
              <a:t>‹#›</a:t>
            </a:fld>
            <a:endParaRPr lang="en-US"/>
          </a:p>
        </p:txBody>
      </p:sp>
    </p:spTree>
    <p:extLst>
      <p:ext uri="{BB962C8B-B14F-4D97-AF65-F5344CB8AC3E}">
        <p14:creationId xmlns:p14="http://schemas.microsoft.com/office/powerpoint/2010/main" val="420223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0E2FE-512E-4737-A784-4C02F889B932}" type="datetimeFigureOut">
              <a:rPr lang="en-US" smtClean="0"/>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3FF70-84D3-4A69-8E5A-95D40425D2F1}" type="slidenum">
              <a:rPr lang="en-US" smtClean="0"/>
              <a:t>‹#›</a:t>
            </a:fld>
            <a:endParaRPr lang="en-US"/>
          </a:p>
        </p:txBody>
      </p:sp>
    </p:spTree>
    <p:extLst>
      <p:ext uri="{BB962C8B-B14F-4D97-AF65-F5344CB8AC3E}">
        <p14:creationId xmlns:p14="http://schemas.microsoft.com/office/powerpoint/2010/main" val="347963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0152" y="-95520"/>
            <a:ext cx="12065360" cy="7050111"/>
          </a:xfrm>
          <a:prstGeom prst="rect">
            <a:avLst/>
          </a:prstGeom>
        </p:spPr>
      </p:pic>
      <p:sp>
        <p:nvSpPr>
          <p:cNvPr id="2" name="Title Placeholder 1"/>
          <p:cNvSpPr>
            <a:spLocks noGrp="1"/>
          </p:cNvSpPr>
          <p:nvPr>
            <p:ph type="title"/>
          </p:nvPr>
        </p:nvSpPr>
        <p:spPr>
          <a:xfrm>
            <a:off x="1777284" y="643944"/>
            <a:ext cx="8590209" cy="10467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77284" y="1983345"/>
            <a:ext cx="8590209" cy="419361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4250E2FE-512E-4737-A784-4C02F889B932}" type="datetimeFigureOut">
              <a:rPr lang="en-US" smtClean="0"/>
              <a:pPr/>
              <a:t>9/20/2014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2B33FF70-84D3-4A69-8E5A-95D40425D2F1}" type="slidenum">
              <a:rPr lang="en-US" smtClean="0"/>
              <a:pPr/>
              <a:t>‹#›</a:t>
            </a:fld>
            <a:endParaRPr lang="en-US"/>
          </a:p>
        </p:txBody>
      </p:sp>
    </p:spTree>
    <p:extLst>
      <p:ext uri="{BB962C8B-B14F-4D97-AF65-F5344CB8AC3E}">
        <p14:creationId xmlns:p14="http://schemas.microsoft.com/office/powerpoint/2010/main" val="25231110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b="1" kern="1200">
          <a:solidFill>
            <a:schemeClr val="tx1"/>
          </a:solidFill>
          <a:latin typeface="HelvLight" pitchFamily="2" charset="0"/>
          <a:ea typeface="+mj-ea"/>
          <a:cs typeface="+mj-cs"/>
        </a:defRPr>
      </a:lvl1pPr>
    </p:titleStyle>
    <p:bodyStyle>
      <a:lvl1pPr marL="461963" indent="-461963"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HelvLight" pitchFamily="2" charset="0"/>
          <a:ea typeface="+mn-ea"/>
          <a:cs typeface="+mn-cs"/>
        </a:defRPr>
      </a:lvl1pPr>
      <a:lvl2pPr marL="914400" indent="-4524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Light" pitchFamily="2" charset="0"/>
          <a:ea typeface="+mn-ea"/>
          <a:cs typeface="+mn-cs"/>
        </a:defRPr>
      </a:lvl2pPr>
      <a:lvl3pPr marL="1376363" indent="-461963"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HelvLight" pitchFamily="2" charset="0"/>
          <a:ea typeface="+mn-ea"/>
          <a:cs typeface="+mn-cs"/>
        </a:defRPr>
      </a:lvl3pPr>
      <a:lvl4pPr marL="1828800" indent="-4524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HelvLight" pitchFamily="2" charset="0"/>
          <a:ea typeface="+mn-ea"/>
          <a:cs typeface="+mn-cs"/>
        </a:defRPr>
      </a:lvl4pPr>
      <a:lvl5pPr marL="2290763" indent="-4619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1LL18K57Q_U&amp;list=UUxky_yMgY-wQCgIPf_ho4WQ" TargetMode="External"/><Relationship Id="rId2" Type="http://schemas.openxmlformats.org/officeDocument/2006/relationships/hyperlink" Target="http://atomisystems.com/activepresenter/"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movenote.com/v/p-wgfkd9rUC1j" TargetMode="External"/><Relationship Id="rId2" Type="http://schemas.openxmlformats.org/officeDocument/2006/relationships/hyperlink" Target="http://www.movenote.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present.me/view/160963-logical-connections" TargetMode="External"/><Relationship Id="rId2" Type="http://schemas.openxmlformats.org/officeDocument/2006/relationships/hyperlink" Target="http://www.present.me/"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present.me/view/168686-articles-and-commas" TargetMode="External"/><Relationship Id="rId4" Type="http://schemas.openxmlformats.org/officeDocument/2006/relationships/hyperlink" Target="https://present.me/view/165063-descriptive-writ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go.knovio.com/watch/05d62a94ff1844ae97fb969a58c46738" TargetMode="External"/><Relationship Id="rId2" Type="http://schemas.openxmlformats.org/officeDocument/2006/relationships/hyperlink" Target="http://www.knovio.com/"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go.knovio.com/watch/c54b05e3d5754cf7b3bfa80737f3812b"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anielcraig.com/" TargetMode="External"/><Relationship Id="rId2" Type="http://schemas.openxmlformats.org/officeDocument/2006/relationships/hyperlink" Target="mailto:dan@danielcraig.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0162" y="734096"/>
            <a:ext cx="8564451" cy="3219717"/>
          </a:xfrm>
        </p:spPr>
        <p:txBody>
          <a:bodyPr>
            <a:normAutofit/>
          </a:bodyPr>
          <a:lstStyle/>
          <a:p>
            <a:r>
              <a:rPr lang="en-US" b="1" dirty="0"/>
              <a:t>Challenges and Opportunities in Flipped Writing </a:t>
            </a:r>
            <a:r>
              <a:rPr lang="en-US" b="1" dirty="0" smtClean="0"/>
              <a:t>Classrooms</a:t>
            </a:r>
            <a:endParaRPr lang="en-US" dirty="0"/>
          </a:p>
        </p:txBody>
      </p:sp>
      <p:sp>
        <p:nvSpPr>
          <p:cNvPr id="3" name="Subtitle 2"/>
          <p:cNvSpPr>
            <a:spLocks noGrp="1"/>
          </p:cNvSpPr>
          <p:nvPr>
            <p:ph type="subTitle" idx="1"/>
          </p:nvPr>
        </p:nvSpPr>
        <p:spPr>
          <a:xfrm>
            <a:off x="1790162" y="4632346"/>
            <a:ext cx="8564451" cy="1655762"/>
          </a:xfrm>
        </p:spPr>
        <p:txBody>
          <a:bodyPr>
            <a:normAutofit/>
          </a:bodyPr>
          <a:lstStyle/>
          <a:p>
            <a:r>
              <a:rPr lang="en-US" sz="4000" b="1" dirty="0" smtClean="0"/>
              <a:t>A Preliminary Report</a:t>
            </a:r>
            <a:endParaRPr lang="en-US" sz="4000" dirty="0"/>
          </a:p>
        </p:txBody>
      </p:sp>
    </p:spTree>
    <p:extLst>
      <p:ext uri="{BB962C8B-B14F-4D97-AF65-F5344CB8AC3E}">
        <p14:creationId xmlns:p14="http://schemas.microsoft.com/office/powerpoint/2010/main" val="195560106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Videos</a:t>
            </a:r>
            <a:br>
              <a:rPr lang="en-US" dirty="0" smtClean="0"/>
            </a:br>
            <a:r>
              <a:rPr lang="en-US" dirty="0"/>
              <a:t>	</a:t>
            </a:r>
            <a:r>
              <a:rPr lang="en-US" dirty="0" smtClean="0"/>
              <a:t>				</a:t>
            </a:r>
            <a:r>
              <a:rPr lang="en-US" dirty="0" err="1" smtClean="0">
                <a:solidFill>
                  <a:schemeClr val="tx1">
                    <a:lumMod val="50000"/>
                    <a:lumOff val="50000"/>
                  </a:schemeClr>
                </a:solidFill>
              </a:rPr>
              <a:t>ActivePresenter</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normAutofit/>
          </a:bodyPr>
          <a:lstStyle/>
          <a:p>
            <a:r>
              <a:rPr lang="en-US" dirty="0" smtClean="0">
                <a:hlinkClick r:id="rId2"/>
              </a:rPr>
              <a:t>ActivePresenter</a:t>
            </a:r>
            <a:r>
              <a:rPr lang="en-US" dirty="0" smtClean="0"/>
              <a:t> + YouTube</a:t>
            </a:r>
          </a:p>
          <a:p>
            <a:pPr lvl="1"/>
            <a:r>
              <a:rPr lang="en-US" dirty="0" smtClean="0">
                <a:hlinkClick r:id="rId3"/>
              </a:rPr>
              <a:t>Processing Writing</a:t>
            </a: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227" y="2771886"/>
            <a:ext cx="4972387" cy="3502562"/>
          </a:xfrm>
          <a:prstGeom prst="rect">
            <a:avLst/>
          </a:prstGeom>
        </p:spPr>
      </p:pic>
    </p:spTree>
    <p:extLst>
      <p:ext uri="{BB962C8B-B14F-4D97-AF65-F5344CB8AC3E}">
        <p14:creationId xmlns:p14="http://schemas.microsoft.com/office/powerpoint/2010/main" val="217176002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Videos</a:t>
            </a:r>
            <a:br>
              <a:rPr lang="en-US" dirty="0" smtClean="0"/>
            </a:br>
            <a:r>
              <a:rPr lang="en-US" dirty="0"/>
              <a:t>	</a:t>
            </a:r>
            <a:r>
              <a:rPr lang="en-US" dirty="0" smtClean="0"/>
              <a:t>					</a:t>
            </a:r>
            <a:r>
              <a:rPr lang="en-US" dirty="0" err="1" smtClean="0">
                <a:solidFill>
                  <a:schemeClr val="tx1">
                    <a:lumMod val="50000"/>
                    <a:lumOff val="50000"/>
                  </a:schemeClr>
                </a:solidFill>
              </a:rPr>
              <a:t>MoveNote</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normAutofit/>
          </a:bodyPr>
          <a:lstStyle/>
          <a:p>
            <a:r>
              <a:rPr lang="en-US" dirty="0" smtClean="0">
                <a:hlinkClick r:id="rId2"/>
              </a:rPr>
              <a:t>MoveNote</a:t>
            </a:r>
            <a:endParaRPr lang="en-US" dirty="0" smtClean="0"/>
          </a:p>
          <a:p>
            <a:pPr lvl="1"/>
            <a:r>
              <a:rPr lang="en-US" dirty="0" smtClean="0">
                <a:hlinkClick r:id="rId3"/>
              </a:rPr>
              <a:t>Test Writing</a:t>
            </a: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1239" y="2917226"/>
            <a:ext cx="6233376" cy="3352801"/>
          </a:xfrm>
          <a:prstGeom prst="rect">
            <a:avLst/>
          </a:prstGeom>
        </p:spPr>
      </p:pic>
    </p:spTree>
    <p:extLst>
      <p:ext uri="{BB962C8B-B14F-4D97-AF65-F5344CB8AC3E}">
        <p14:creationId xmlns:p14="http://schemas.microsoft.com/office/powerpoint/2010/main" val="139725361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Videos</a:t>
            </a:r>
            <a:br>
              <a:rPr lang="en-US" dirty="0" smtClean="0"/>
            </a:br>
            <a:r>
              <a:rPr lang="en-US" dirty="0"/>
              <a:t>	</a:t>
            </a:r>
            <a:r>
              <a:rPr lang="en-US" dirty="0" smtClean="0"/>
              <a:t>					</a:t>
            </a:r>
            <a:r>
              <a:rPr lang="en-US" dirty="0" smtClean="0">
                <a:solidFill>
                  <a:schemeClr val="tx1">
                    <a:lumMod val="50000"/>
                    <a:lumOff val="50000"/>
                  </a:schemeClr>
                </a:solidFill>
              </a:rPr>
              <a:t>Present.me</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normAutofit/>
          </a:bodyPr>
          <a:lstStyle/>
          <a:p>
            <a:r>
              <a:rPr lang="en-US" dirty="0" smtClean="0">
                <a:hlinkClick r:id="rId2"/>
              </a:rPr>
              <a:t>Present.me</a:t>
            </a:r>
            <a:endParaRPr lang="en-US" dirty="0" smtClean="0"/>
          </a:p>
          <a:p>
            <a:pPr lvl="1"/>
            <a:r>
              <a:rPr lang="en-US" dirty="0" smtClean="0">
                <a:hlinkClick r:id="rId3"/>
              </a:rPr>
              <a:t>Logical Connections</a:t>
            </a:r>
            <a:endParaRPr lang="en-US" dirty="0" smtClean="0"/>
          </a:p>
          <a:p>
            <a:pPr lvl="1"/>
            <a:r>
              <a:rPr lang="en-US" dirty="0" smtClean="0">
                <a:hlinkClick r:id="rId4"/>
              </a:rPr>
              <a:t>Descriptive Writing</a:t>
            </a:r>
            <a:endParaRPr lang="en-US" dirty="0" smtClean="0"/>
          </a:p>
          <a:p>
            <a:pPr lvl="1"/>
            <a:r>
              <a:rPr lang="en-US" dirty="0" smtClean="0">
                <a:hlinkClick r:id="rId5"/>
              </a:rPr>
              <a:t>Articles &amp; Commas</a:t>
            </a:r>
            <a:endParaRPr lang="en-US" dirty="0" smtClean="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1676" y="3566841"/>
            <a:ext cx="4902939" cy="2714502"/>
          </a:xfrm>
          <a:prstGeom prst="rect">
            <a:avLst/>
          </a:prstGeom>
        </p:spPr>
      </p:pic>
    </p:spTree>
    <p:extLst>
      <p:ext uri="{BB962C8B-B14F-4D97-AF65-F5344CB8AC3E}">
        <p14:creationId xmlns:p14="http://schemas.microsoft.com/office/powerpoint/2010/main" val="300535857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Videos</a:t>
            </a:r>
            <a:br>
              <a:rPr lang="en-US" dirty="0" smtClean="0"/>
            </a:br>
            <a:r>
              <a:rPr lang="en-US" dirty="0"/>
              <a:t>	</a:t>
            </a:r>
            <a:r>
              <a:rPr lang="en-US" dirty="0" smtClean="0"/>
              <a:t>						</a:t>
            </a:r>
            <a:r>
              <a:rPr lang="en-US" dirty="0" err="1" smtClean="0">
                <a:solidFill>
                  <a:schemeClr val="tx1">
                    <a:lumMod val="50000"/>
                    <a:lumOff val="50000"/>
                  </a:schemeClr>
                </a:solidFill>
              </a:rPr>
              <a:t>knovio</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normAutofit/>
          </a:bodyPr>
          <a:lstStyle/>
          <a:p>
            <a:r>
              <a:rPr lang="en-US" dirty="0" smtClean="0">
                <a:hlinkClick r:id="rId2"/>
              </a:rPr>
              <a:t>knovio</a:t>
            </a:r>
            <a:endParaRPr lang="en-US" dirty="0" smtClean="0"/>
          </a:p>
          <a:p>
            <a:pPr lvl="1"/>
            <a:r>
              <a:rPr lang="en-US" dirty="0" smtClean="0">
                <a:hlinkClick r:id="rId3"/>
              </a:rPr>
              <a:t>Connecting Words and Phrases</a:t>
            </a:r>
            <a:endParaRPr lang="en-US" dirty="0" smtClean="0"/>
          </a:p>
          <a:p>
            <a:pPr lvl="1"/>
            <a:r>
              <a:rPr lang="en-US" dirty="0" smtClean="0">
                <a:hlinkClick r:id="rId4"/>
              </a:rPr>
              <a:t>Clauses</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8362" y="2857424"/>
            <a:ext cx="6246254" cy="3416318"/>
          </a:xfrm>
          <a:prstGeom prst="rect">
            <a:avLst/>
          </a:prstGeom>
        </p:spPr>
      </p:pic>
    </p:spTree>
    <p:extLst>
      <p:ext uri="{BB962C8B-B14F-4D97-AF65-F5344CB8AC3E}">
        <p14:creationId xmlns:p14="http://schemas.microsoft.com/office/powerpoint/2010/main" val="409471494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&amp; </a:t>
            </a:r>
            <a:r>
              <a:rPr lang="en-US" dirty="0" smtClean="0"/>
              <a:t>Implementation</a:t>
            </a:r>
            <a:br>
              <a:rPr lang="en-US" dirty="0" smtClean="0"/>
            </a:br>
            <a:r>
              <a:rPr lang="en-US" dirty="0" smtClean="0"/>
              <a:t>						</a:t>
            </a:r>
            <a:r>
              <a:rPr lang="en-US" dirty="0" smtClean="0">
                <a:solidFill>
                  <a:schemeClr val="tx1">
                    <a:lumMod val="50000"/>
                    <a:lumOff val="50000"/>
                  </a:schemeClr>
                </a:solidFill>
              </a:rPr>
              <a:t>Assessment</a:t>
            </a:r>
            <a:endParaRPr lang="en-US" dirty="0">
              <a:solidFill>
                <a:schemeClr val="tx1">
                  <a:lumMod val="50000"/>
                  <a:lumOff val="50000"/>
                </a:schemeClr>
              </a:solidFill>
            </a:endParaRPr>
          </a:p>
        </p:txBody>
      </p:sp>
      <p:sp>
        <p:nvSpPr>
          <p:cNvPr id="3" name="Content Placeholder 2"/>
          <p:cNvSpPr>
            <a:spLocks noGrp="1"/>
          </p:cNvSpPr>
          <p:nvPr>
            <p:ph idx="1"/>
          </p:nvPr>
        </p:nvSpPr>
        <p:spPr>
          <a:xfrm>
            <a:off x="1777285" y="1983345"/>
            <a:ext cx="3304002" cy="4193617"/>
          </a:xfrm>
        </p:spPr>
        <p:txBody>
          <a:bodyPr>
            <a:normAutofit/>
          </a:bodyPr>
          <a:lstStyle/>
          <a:p>
            <a:r>
              <a:rPr lang="en-US" dirty="0" smtClean="0"/>
              <a:t>Quizzes</a:t>
            </a:r>
            <a:endParaRPr lang="en-US" dirty="0" smtClean="0"/>
          </a:p>
          <a:p>
            <a:r>
              <a:rPr lang="en-US" dirty="0" smtClean="0"/>
              <a:t>Writing Samples</a:t>
            </a:r>
          </a:p>
          <a:p>
            <a:r>
              <a:rPr lang="en-US" dirty="0" smtClean="0"/>
              <a:t>Class performance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062" y="1983345"/>
            <a:ext cx="5628068" cy="4299045"/>
          </a:xfrm>
          <a:prstGeom prst="rect">
            <a:avLst/>
          </a:prstGeom>
        </p:spPr>
      </p:pic>
    </p:spTree>
    <p:extLst>
      <p:ext uri="{BB962C8B-B14F-4D97-AF65-F5344CB8AC3E}">
        <p14:creationId xmlns:p14="http://schemas.microsoft.com/office/powerpoint/2010/main" val="548735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&amp; </a:t>
            </a:r>
            <a:r>
              <a:rPr lang="en-US" dirty="0" smtClean="0"/>
              <a:t>Implementation</a:t>
            </a:r>
            <a:br>
              <a:rPr lang="en-US" dirty="0" smtClean="0"/>
            </a:br>
            <a:r>
              <a:rPr lang="en-US" dirty="0" smtClean="0"/>
              <a:t>						</a:t>
            </a:r>
            <a:r>
              <a:rPr lang="en-US" dirty="0" smtClean="0">
                <a:solidFill>
                  <a:schemeClr val="tx1">
                    <a:lumMod val="50000"/>
                    <a:lumOff val="50000"/>
                  </a:schemeClr>
                </a:solidFill>
              </a:rPr>
              <a:t>Activities</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Questions </a:t>
            </a:r>
            <a:r>
              <a:rPr lang="en-US" dirty="0"/>
              <a:t>&amp; </a:t>
            </a:r>
            <a:r>
              <a:rPr lang="en-US" dirty="0" smtClean="0"/>
              <a:t>Answers</a:t>
            </a:r>
          </a:p>
          <a:p>
            <a:r>
              <a:rPr lang="en-US" dirty="0" smtClean="0"/>
              <a:t>Mini-lectures</a:t>
            </a:r>
            <a:endParaRPr lang="en-US" dirty="0"/>
          </a:p>
          <a:p>
            <a:r>
              <a:rPr lang="en-US" dirty="0"/>
              <a:t>Group </a:t>
            </a:r>
            <a:r>
              <a:rPr lang="en-US" dirty="0" smtClean="0"/>
              <a:t>Discussions (writing, SLA, and teaching)</a:t>
            </a:r>
            <a:endParaRPr lang="en-US" dirty="0"/>
          </a:p>
          <a:p>
            <a:r>
              <a:rPr lang="en-US" dirty="0" smtClean="0"/>
              <a:t>Focused activities (micro-writing and worksheets)</a:t>
            </a:r>
            <a:endParaRPr lang="en-US" dirty="0"/>
          </a:p>
          <a:p>
            <a:r>
              <a:rPr lang="en-US" dirty="0" smtClean="0"/>
              <a:t>Brainstorming</a:t>
            </a:r>
            <a:endParaRPr lang="en-US" dirty="0"/>
          </a:p>
          <a:p>
            <a:r>
              <a:rPr lang="en-US" dirty="0"/>
              <a:t>Outlining</a:t>
            </a:r>
          </a:p>
          <a:p>
            <a:r>
              <a:rPr lang="en-US" dirty="0" smtClean="0"/>
              <a:t>Timed-writing</a:t>
            </a:r>
          </a:p>
          <a:p>
            <a:r>
              <a:rPr lang="en-US" dirty="0" smtClean="0"/>
              <a:t>Peer editing</a:t>
            </a:r>
          </a:p>
          <a:p>
            <a:r>
              <a:rPr lang="en-US" dirty="0" smtClean="0"/>
              <a:t>One-on-one/small group editing and consultations</a:t>
            </a:r>
            <a:endParaRPr lang="en-US" dirty="0"/>
          </a:p>
          <a:p>
            <a:pPr lvl="1"/>
            <a:endParaRPr lang="en-US" dirty="0"/>
          </a:p>
        </p:txBody>
      </p:sp>
    </p:spTree>
    <p:extLst>
      <p:ext uri="{BB962C8B-B14F-4D97-AF65-F5344CB8AC3E}">
        <p14:creationId xmlns:p14="http://schemas.microsoft.com/office/powerpoint/2010/main" val="61878606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&amp; Analysis</a:t>
            </a:r>
            <a:endParaRPr lang="en-US" dirty="0"/>
          </a:p>
        </p:txBody>
      </p:sp>
      <p:sp>
        <p:nvSpPr>
          <p:cNvPr id="3" name="Content Placeholder 2"/>
          <p:cNvSpPr>
            <a:spLocks noGrp="1"/>
          </p:cNvSpPr>
          <p:nvPr>
            <p:ph idx="1"/>
          </p:nvPr>
        </p:nvSpPr>
        <p:spPr>
          <a:xfrm>
            <a:off x="1777284" y="1996225"/>
            <a:ext cx="8577331" cy="4180737"/>
          </a:xfrm>
        </p:spPr>
        <p:txBody>
          <a:bodyPr>
            <a:normAutofit fontScale="92500" lnSpcReduction="10000"/>
          </a:bodyPr>
          <a:lstStyle/>
          <a:p>
            <a:r>
              <a:rPr lang="en-US" dirty="0" smtClean="0"/>
              <a:t>General</a:t>
            </a:r>
          </a:p>
          <a:p>
            <a:pPr lvl="1"/>
            <a:r>
              <a:rPr lang="en-US" dirty="0" smtClean="0"/>
              <a:t>Documents</a:t>
            </a:r>
          </a:p>
          <a:p>
            <a:pPr lvl="1"/>
            <a:r>
              <a:rPr lang="en-US" dirty="0" smtClean="0"/>
              <a:t>LMS</a:t>
            </a:r>
          </a:p>
          <a:p>
            <a:r>
              <a:rPr lang="en-US" dirty="0" smtClean="0"/>
              <a:t>Students</a:t>
            </a:r>
          </a:p>
          <a:p>
            <a:pPr lvl="1"/>
            <a:r>
              <a:rPr lang="en-US" dirty="0" smtClean="0"/>
              <a:t>Surveys</a:t>
            </a:r>
          </a:p>
          <a:p>
            <a:pPr lvl="1"/>
            <a:r>
              <a:rPr lang="en-US" dirty="0" smtClean="0"/>
              <a:t>Observations</a:t>
            </a:r>
          </a:p>
          <a:p>
            <a:pPr lvl="1"/>
            <a:r>
              <a:rPr lang="en-US" dirty="0" smtClean="0"/>
              <a:t>Class Q&amp;A</a:t>
            </a:r>
          </a:p>
          <a:p>
            <a:pPr lvl="1"/>
            <a:r>
              <a:rPr lang="en-US" dirty="0" smtClean="0"/>
              <a:t>Writing Samples</a:t>
            </a:r>
          </a:p>
          <a:p>
            <a:r>
              <a:rPr lang="en-US" dirty="0" smtClean="0"/>
              <a:t>Teacher</a:t>
            </a:r>
          </a:p>
          <a:p>
            <a:pPr lvl="1"/>
            <a:r>
              <a:rPr lang="en-US" dirty="0" smtClean="0"/>
              <a:t>Journals/Notes</a:t>
            </a:r>
            <a:endParaRPr lang="en-US" dirty="0"/>
          </a:p>
          <a:p>
            <a:pPr lvl="1"/>
            <a:r>
              <a:rPr lang="en-US" dirty="0" smtClean="0"/>
              <a:t>Design Changes</a:t>
            </a:r>
          </a:p>
        </p:txBody>
      </p:sp>
    </p:spTree>
    <p:extLst>
      <p:ext uri="{BB962C8B-B14F-4D97-AF65-F5344CB8AC3E}">
        <p14:creationId xmlns:p14="http://schemas.microsoft.com/office/powerpoint/2010/main" val="165642750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a:t>
            </a:r>
            <a:r>
              <a:rPr lang="en-US" dirty="0" smtClean="0"/>
              <a:t>Perceptions</a:t>
            </a:r>
            <a:br>
              <a:rPr lang="en-US" dirty="0" smtClean="0"/>
            </a:br>
            <a:r>
              <a:rPr lang="en-US" dirty="0" smtClean="0"/>
              <a:t>							</a:t>
            </a:r>
            <a:r>
              <a:rPr lang="en-US" dirty="0" smtClean="0">
                <a:solidFill>
                  <a:schemeClr val="tx1">
                    <a:lumMod val="50000"/>
                    <a:lumOff val="50000"/>
                  </a:schemeClr>
                </a:solidFill>
              </a:rPr>
              <a:t>Video</a:t>
            </a:r>
            <a:endParaRPr lang="en-US" dirty="0">
              <a:solidFill>
                <a:schemeClr val="tx1">
                  <a:lumMod val="50000"/>
                  <a:lumOff val="50000"/>
                </a:schemeClr>
              </a:solidFill>
            </a:endParaRPr>
          </a:p>
        </p:txBody>
      </p:sp>
      <p:sp>
        <p:nvSpPr>
          <p:cNvPr id="3" name="Content Placeholder 2"/>
          <p:cNvSpPr>
            <a:spLocks noGrp="1"/>
          </p:cNvSpPr>
          <p:nvPr>
            <p:ph idx="1"/>
          </p:nvPr>
        </p:nvSpPr>
        <p:spPr>
          <a:xfrm>
            <a:off x="1748917" y="2075945"/>
            <a:ext cx="8577331" cy="4193617"/>
          </a:xfrm>
        </p:spPr>
        <p:txBody>
          <a:bodyPr>
            <a:normAutofit fontScale="62500" lnSpcReduction="20000"/>
          </a:bodyPr>
          <a:lstStyle/>
          <a:p>
            <a:r>
              <a:rPr lang="en-US" dirty="0" smtClean="0"/>
              <a:t>Liked the video lectures</a:t>
            </a:r>
          </a:p>
          <a:p>
            <a:pPr lvl="1"/>
            <a:r>
              <a:rPr lang="en-US" dirty="0" smtClean="0"/>
              <a:t>However, not all. “</a:t>
            </a:r>
            <a:r>
              <a:rPr lang="en-US" dirty="0"/>
              <a:t>I think in class lectures are better than video lectures</a:t>
            </a:r>
            <a:r>
              <a:rPr lang="en-US" dirty="0" smtClean="0"/>
              <a:t>.”</a:t>
            </a:r>
          </a:p>
          <a:p>
            <a:pPr lvl="2"/>
            <a:r>
              <a:rPr lang="en-US" dirty="0" smtClean="0"/>
              <a:t>Thought the quality of the online lectures weren’t as good.</a:t>
            </a:r>
          </a:p>
          <a:p>
            <a:r>
              <a:rPr lang="en-US" dirty="0" smtClean="0"/>
              <a:t>Preferred videos with professor’s webcam</a:t>
            </a:r>
          </a:p>
          <a:p>
            <a:pPr lvl="1"/>
            <a:r>
              <a:rPr lang="en-US" dirty="0" smtClean="0"/>
              <a:t>19 of 20 surveyed</a:t>
            </a:r>
          </a:p>
          <a:p>
            <a:r>
              <a:rPr lang="en-US" dirty="0" smtClean="0"/>
              <a:t>Video service preferences</a:t>
            </a:r>
          </a:p>
          <a:p>
            <a:pPr lvl="1"/>
            <a:r>
              <a:rPr lang="en-US" dirty="0" err="1" smtClean="0"/>
              <a:t>MoveNote</a:t>
            </a:r>
            <a:r>
              <a:rPr lang="en-US" dirty="0" smtClean="0"/>
              <a:t> 10/20</a:t>
            </a:r>
          </a:p>
          <a:p>
            <a:pPr lvl="1"/>
            <a:r>
              <a:rPr lang="en-US" dirty="0" smtClean="0"/>
              <a:t>Present.me 10/20</a:t>
            </a:r>
          </a:p>
          <a:p>
            <a:pPr lvl="1"/>
            <a:r>
              <a:rPr lang="en-US" dirty="0" err="1" smtClean="0"/>
              <a:t>ActivePresenter</a:t>
            </a:r>
            <a:r>
              <a:rPr lang="en-US" dirty="0" smtClean="0"/>
              <a:t> + YouTube 2/20</a:t>
            </a:r>
          </a:p>
          <a:p>
            <a:pPr lvl="1"/>
            <a:r>
              <a:rPr lang="en-US" dirty="0" err="1" smtClean="0"/>
              <a:t>knovio</a:t>
            </a:r>
            <a:r>
              <a:rPr lang="en-US" dirty="0" smtClean="0"/>
              <a:t> 1/20</a:t>
            </a:r>
          </a:p>
          <a:p>
            <a:r>
              <a:rPr lang="en-US" dirty="0" smtClean="0"/>
              <a:t>Preferred shorter to longer videos</a:t>
            </a:r>
          </a:p>
          <a:p>
            <a:pPr lvl="1"/>
            <a:r>
              <a:rPr lang="en-US" dirty="0" smtClean="0"/>
              <a:t>Shorter than 15 minutes</a:t>
            </a:r>
          </a:p>
          <a:p>
            <a:pPr lvl="1"/>
            <a:r>
              <a:rPr lang="en-US" dirty="0" smtClean="0"/>
              <a:t>Approved of course video length (2.35, n=20)</a:t>
            </a:r>
          </a:p>
          <a:p>
            <a:r>
              <a:rPr lang="en-US" dirty="0" smtClean="0"/>
              <a:t>Preferred mobile-ready</a:t>
            </a:r>
          </a:p>
          <a:p>
            <a:pPr lvl="1"/>
            <a:r>
              <a:rPr lang="en-US" dirty="0" smtClean="0"/>
              <a:t>Only 1 of 20 surveyed preferred the video without a mobile option</a:t>
            </a:r>
          </a:p>
          <a:p>
            <a:pPr lvl="1"/>
            <a:r>
              <a:rPr lang="en-US" dirty="0"/>
              <a:t>“If we can watch the video lecture on mobile phone, we need not find computers</a:t>
            </a:r>
            <a:r>
              <a:rPr lang="en-US" dirty="0" smtClean="0"/>
              <a:t>.“</a:t>
            </a:r>
          </a:p>
        </p:txBody>
      </p:sp>
    </p:spTree>
    <p:extLst>
      <p:ext uri="{BB962C8B-B14F-4D97-AF65-F5344CB8AC3E}">
        <p14:creationId xmlns:p14="http://schemas.microsoft.com/office/powerpoint/2010/main" val="227257236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a:t>
            </a:r>
            <a:r>
              <a:rPr lang="en-US" dirty="0" smtClean="0"/>
              <a:t>Perceptions</a:t>
            </a:r>
            <a:br>
              <a:rPr lang="en-US" dirty="0" smtClean="0"/>
            </a:br>
            <a:r>
              <a:rPr lang="en-US" dirty="0" smtClean="0"/>
              <a:t>				</a:t>
            </a:r>
            <a:r>
              <a:rPr lang="en-US" dirty="0" smtClean="0">
                <a:solidFill>
                  <a:schemeClr val="tx1">
                    <a:lumMod val="50000"/>
                    <a:lumOff val="50000"/>
                  </a:schemeClr>
                </a:solidFill>
              </a:rPr>
              <a:t>Quizzes &amp; Activities</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normAutofit/>
          </a:bodyPr>
          <a:lstStyle/>
          <a:p>
            <a:r>
              <a:rPr lang="en-US" dirty="0" smtClean="0"/>
              <a:t>Disliked quizzes</a:t>
            </a:r>
          </a:p>
          <a:p>
            <a:pPr lvl="1"/>
            <a:r>
              <a:rPr lang="en-US" dirty="0" smtClean="0"/>
              <a:t>Forgetting to do them</a:t>
            </a:r>
          </a:p>
          <a:p>
            <a:pPr lvl="1"/>
            <a:r>
              <a:rPr lang="en-US" dirty="0" smtClean="0"/>
              <a:t>Not a good way to “grade”</a:t>
            </a:r>
          </a:p>
          <a:p>
            <a:r>
              <a:rPr lang="en-US" dirty="0" smtClean="0"/>
              <a:t>Liked class activities</a:t>
            </a:r>
          </a:p>
          <a:p>
            <a:pPr lvl="1"/>
            <a:r>
              <a:rPr lang="en-US" dirty="0"/>
              <a:t>“…classroom activities such as brainstorming, peer-editing, and discussion are very helpful to students to make their own ideas and develop writing skill</a:t>
            </a:r>
            <a:r>
              <a:rPr lang="en-US" dirty="0" smtClean="0"/>
              <a:t>.”</a:t>
            </a:r>
            <a:endParaRPr lang="en-US" dirty="0"/>
          </a:p>
        </p:txBody>
      </p:sp>
    </p:spTree>
    <p:extLst>
      <p:ext uri="{BB962C8B-B14F-4D97-AF65-F5344CB8AC3E}">
        <p14:creationId xmlns:p14="http://schemas.microsoft.com/office/powerpoint/2010/main" val="1533698971"/>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a:t>
            </a:r>
            <a:r>
              <a:rPr lang="en-US" dirty="0" smtClean="0"/>
              <a:t>Perceptions</a:t>
            </a:r>
            <a:br>
              <a:rPr lang="en-US" dirty="0" smtClean="0"/>
            </a:br>
            <a:r>
              <a:rPr lang="en-US" dirty="0" smtClean="0"/>
              <a:t>				</a:t>
            </a:r>
            <a:r>
              <a:rPr lang="en-US" dirty="0" smtClean="0">
                <a:solidFill>
                  <a:schemeClr val="tx1">
                    <a:lumMod val="50000"/>
                    <a:lumOff val="50000"/>
                  </a:schemeClr>
                </a:solidFill>
              </a:rPr>
              <a:t>Preparing for Class</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normAutofit fontScale="92500" lnSpcReduction="10000"/>
          </a:bodyPr>
          <a:lstStyle/>
          <a:p>
            <a:r>
              <a:rPr lang="en-US" b="1" dirty="0"/>
              <a:t>I use a textbook to prepare for class.</a:t>
            </a:r>
            <a:r>
              <a:rPr lang="en-US" dirty="0"/>
              <a:t> </a:t>
            </a:r>
            <a:endParaRPr lang="en-US" dirty="0" smtClean="0"/>
          </a:p>
          <a:p>
            <a:pPr lvl="1"/>
            <a:r>
              <a:rPr lang="en-US" dirty="0" smtClean="0"/>
              <a:t>4 </a:t>
            </a:r>
            <a:r>
              <a:rPr lang="en-US" dirty="0"/>
              <a:t>vs. 9 (7 Occasionally)</a:t>
            </a:r>
          </a:p>
          <a:p>
            <a:r>
              <a:rPr lang="en-US" b="1" dirty="0"/>
              <a:t>I use a website to prepare for class.</a:t>
            </a:r>
            <a:r>
              <a:rPr lang="en-US" dirty="0"/>
              <a:t> </a:t>
            </a:r>
            <a:endParaRPr lang="en-US" dirty="0" smtClean="0"/>
          </a:p>
          <a:p>
            <a:pPr lvl="1"/>
            <a:r>
              <a:rPr lang="en-US" dirty="0" smtClean="0"/>
              <a:t>2 </a:t>
            </a:r>
            <a:r>
              <a:rPr lang="en-US" dirty="0"/>
              <a:t>vs. 14 (4 Occasionally)</a:t>
            </a:r>
          </a:p>
          <a:p>
            <a:r>
              <a:rPr lang="en-US" b="1" dirty="0"/>
              <a:t>I use audio recordings to prepare for class.</a:t>
            </a:r>
            <a:r>
              <a:rPr lang="en-US" dirty="0"/>
              <a:t> </a:t>
            </a:r>
            <a:endParaRPr lang="en-US" dirty="0" smtClean="0"/>
          </a:p>
          <a:p>
            <a:pPr lvl="1"/>
            <a:r>
              <a:rPr lang="en-US" dirty="0" smtClean="0"/>
              <a:t>11 </a:t>
            </a:r>
            <a:r>
              <a:rPr lang="en-US" dirty="0"/>
              <a:t>vs. 4 (5 Occasionally)</a:t>
            </a:r>
          </a:p>
          <a:p>
            <a:r>
              <a:rPr lang="en-US" b="1" dirty="0"/>
              <a:t>I use videos to prepare for class.</a:t>
            </a:r>
            <a:r>
              <a:rPr lang="en-US" dirty="0"/>
              <a:t> </a:t>
            </a:r>
            <a:endParaRPr lang="en-US" dirty="0" smtClean="0"/>
          </a:p>
          <a:p>
            <a:pPr lvl="1"/>
            <a:r>
              <a:rPr lang="en-US" dirty="0" smtClean="0"/>
              <a:t>10 </a:t>
            </a:r>
            <a:r>
              <a:rPr lang="en-US" dirty="0"/>
              <a:t>vs. 2 (8 Occasionally)</a:t>
            </a:r>
          </a:p>
          <a:p>
            <a:r>
              <a:rPr lang="en-US" b="1" dirty="0"/>
              <a:t>I use smartphone apps to prepare for class.</a:t>
            </a:r>
            <a:r>
              <a:rPr lang="en-US" dirty="0"/>
              <a:t> </a:t>
            </a:r>
            <a:endParaRPr lang="en-US" dirty="0" smtClean="0"/>
          </a:p>
          <a:p>
            <a:pPr lvl="1"/>
            <a:r>
              <a:rPr lang="en-US" dirty="0" smtClean="0"/>
              <a:t>3 </a:t>
            </a:r>
            <a:r>
              <a:rPr lang="en-US" dirty="0"/>
              <a:t>vs. 7 (8 Occasionally</a:t>
            </a:r>
            <a:r>
              <a:rPr lang="en-US" dirty="0" smtClean="0"/>
              <a:t>)</a:t>
            </a:r>
            <a:endParaRPr lang="en-US" dirty="0"/>
          </a:p>
        </p:txBody>
      </p:sp>
    </p:spTree>
    <p:extLst>
      <p:ext uri="{BB962C8B-B14F-4D97-AF65-F5344CB8AC3E}">
        <p14:creationId xmlns:p14="http://schemas.microsoft.com/office/powerpoint/2010/main" val="4066344917"/>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Time Is Right to Flip</a:t>
            </a:r>
            <a:endParaRPr lang="en-US" dirty="0"/>
          </a:p>
        </p:txBody>
      </p:sp>
      <p:sp>
        <p:nvSpPr>
          <p:cNvPr id="3" name="Content Placeholder 2"/>
          <p:cNvSpPr>
            <a:spLocks noGrp="1"/>
          </p:cNvSpPr>
          <p:nvPr>
            <p:ph idx="1"/>
          </p:nvPr>
        </p:nvSpPr>
        <p:spPr>
          <a:xfrm>
            <a:off x="1777284" y="2006496"/>
            <a:ext cx="8577331" cy="1130244"/>
          </a:xfrm>
        </p:spPr>
        <p:txBody>
          <a:bodyPr>
            <a:normAutofit/>
          </a:bodyPr>
          <a:lstStyle/>
          <a:p>
            <a:r>
              <a:rPr lang="en-US" sz="2200" dirty="0"/>
              <a:t>E</a:t>
            </a:r>
            <a:r>
              <a:rPr lang="en-US" sz="2200" dirty="0" smtClean="0"/>
              <a:t>ducational </a:t>
            </a:r>
            <a:r>
              <a:rPr lang="en-US" sz="2200" dirty="0"/>
              <a:t>culture, methods, and technology are intersecting to drive interest in what has come to be called the “Flipped Classroom</a:t>
            </a:r>
            <a:r>
              <a:rPr lang="en-US" sz="2200" dirty="0" smtClean="0"/>
              <a: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328" y="3288585"/>
            <a:ext cx="4716287" cy="3262685"/>
          </a:xfrm>
          <a:prstGeom prst="rect">
            <a:avLst/>
          </a:prstGeom>
        </p:spPr>
      </p:pic>
      <p:sp>
        <p:nvSpPr>
          <p:cNvPr id="11" name="Content Placeholder 2"/>
          <p:cNvSpPr txBox="1">
            <a:spLocks/>
          </p:cNvSpPr>
          <p:nvPr/>
        </p:nvSpPr>
        <p:spPr>
          <a:xfrm>
            <a:off x="1779212" y="2974686"/>
            <a:ext cx="4679461" cy="3217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smtClean="0"/>
              <a:t>Theory and practice collide: Many in the field are promoting more communicative and networked approaches to learning. However, expectations are still largely transmission oriented. </a:t>
            </a:r>
          </a:p>
          <a:p>
            <a:r>
              <a:rPr lang="en-US" sz="2200" dirty="0" smtClean="0"/>
              <a:t>Flipped learning addresses both of these concerns.</a:t>
            </a:r>
          </a:p>
        </p:txBody>
      </p:sp>
    </p:spTree>
    <p:extLst>
      <p:ext uri="{BB962C8B-B14F-4D97-AF65-F5344CB8AC3E}">
        <p14:creationId xmlns:p14="http://schemas.microsoft.com/office/powerpoint/2010/main" val="294607185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a:t>
            </a:r>
            <a:r>
              <a:rPr lang="en-US" dirty="0" smtClean="0"/>
              <a:t>Perceptions</a:t>
            </a:r>
            <a:br>
              <a:rPr lang="en-US" dirty="0" smtClean="0"/>
            </a:br>
            <a:r>
              <a:rPr lang="en-US" dirty="0" smtClean="0"/>
              <a:t>		</a:t>
            </a:r>
            <a:r>
              <a:rPr lang="en-US" dirty="0" smtClean="0">
                <a:solidFill>
                  <a:schemeClr val="tx1">
                    <a:lumMod val="50000"/>
                    <a:lumOff val="50000"/>
                  </a:schemeClr>
                </a:solidFill>
              </a:rPr>
              <a:t>Lectures &amp; Accountability</a:t>
            </a:r>
            <a:endParaRPr lang="en-US" dirty="0">
              <a:solidFill>
                <a:schemeClr val="tx1">
                  <a:lumMod val="50000"/>
                  <a:lumOff val="50000"/>
                </a:schemeClr>
              </a:solidFill>
            </a:endParaRPr>
          </a:p>
        </p:txBody>
      </p:sp>
      <p:sp>
        <p:nvSpPr>
          <p:cNvPr id="3" name="Content Placeholder 2"/>
          <p:cNvSpPr>
            <a:spLocks noGrp="1"/>
          </p:cNvSpPr>
          <p:nvPr>
            <p:ph idx="1"/>
          </p:nvPr>
        </p:nvSpPr>
        <p:spPr>
          <a:xfrm>
            <a:off x="1777284" y="2052795"/>
            <a:ext cx="8577331" cy="4193617"/>
          </a:xfrm>
        </p:spPr>
        <p:txBody>
          <a:bodyPr>
            <a:normAutofit fontScale="85000" lnSpcReduction="20000"/>
          </a:bodyPr>
          <a:lstStyle/>
          <a:p>
            <a:r>
              <a:rPr lang="en-US" b="1" dirty="0" smtClean="0"/>
              <a:t>I </a:t>
            </a:r>
            <a:r>
              <a:rPr lang="en-US" b="1" dirty="0"/>
              <a:t>think that using video lectures is a good method of instruction.</a:t>
            </a:r>
            <a:r>
              <a:rPr lang="en-US" dirty="0"/>
              <a:t> </a:t>
            </a:r>
            <a:r>
              <a:rPr lang="en-US" dirty="0"/>
              <a:t>3.95</a:t>
            </a:r>
            <a:endParaRPr lang="en-US" dirty="0"/>
          </a:p>
          <a:p>
            <a:r>
              <a:rPr lang="en-US" b="1" dirty="0"/>
              <a:t>I liked the video lectures that we watched.</a:t>
            </a:r>
            <a:r>
              <a:rPr lang="en-US" dirty="0"/>
              <a:t> 3.85</a:t>
            </a:r>
          </a:p>
          <a:p>
            <a:endParaRPr lang="en-US" dirty="0"/>
          </a:p>
          <a:p>
            <a:r>
              <a:rPr lang="en-US" b="1" dirty="0"/>
              <a:t>I believe that it is important for teachers to lecture in class.</a:t>
            </a:r>
            <a:r>
              <a:rPr lang="en-US" dirty="0"/>
              <a:t> </a:t>
            </a:r>
            <a:r>
              <a:rPr lang="en-US" dirty="0" smtClean="0"/>
              <a:t>4.3</a:t>
            </a:r>
            <a:br>
              <a:rPr lang="en-US" dirty="0" smtClean="0"/>
            </a:br>
            <a:endParaRPr lang="en-US" dirty="0" smtClean="0"/>
          </a:p>
          <a:p>
            <a:r>
              <a:rPr lang="en-US" b="1" dirty="0" smtClean="0"/>
              <a:t>I believe it is important to check whether students do the required homework for the course (reading, worksheets, videos, etc.).</a:t>
            </a:r>
            <a:r>
              <a:rPr lang="en-US" dirty="0" smtClean="0"/>
              <a:t> 4.1</a:t>
            </a:r>
          </a:p>
          <a:p>
            <a:r>
              <a:rPr lang="en-US" b="1" dirty="0" smtClean="0"/>
              <a:t>I think that the online quizzes we did this semester were a good way to check if students watched the video lectures.</a:t>
            </a:r>
            <a:r>
              <a:rPr lang="en-US" dirty="0" smtClean="0"/>
              <a:t> 3.65</a:t>
            </a:r>
          </a:p>
        </p:txBody>
      </p:sp>
    </p:spTree>
    <p:extLst>
      <p:ext uri="{BB962C8B-B14F-4D97-AF65-F5344CB8AC3E}">
        <p14:creationId xmlns:p14="http://schemas.microsoft.com/office/powerpoint/2010/main" val="4235683139"/>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Perceptions</a:t>
            </a:r>
            <a:endParaRPr lang="en-US" dirty="0"/>
          </a:p>
        </p:txBody>
      </p:sp>
      <p:sp>
        <p:nvSpPr>
          <p:cNvPr id="3" name="Content Placeholder 2"/>
          <p:cNvSpPr>
            <a:spLocks noGrp="1"/>
          </p:cNvSpPr>
          <p:nvPr>
            <p:ph idx="1"/>
          </p:nvPr>
        </p:nvSpPr>
        <p:spPr/>
        <p:txBody>
          <a:bodyPr>
            <a:normAutofit/>
          </a:bodyPr>
          <a:lstStyle/>
          <a:p>
            <a:r>
              <a:rPr lang="en-US" b="1" dirty="0"/>
              <a:t>I believe that class time is best used to do activities that help students learn the course content deeply.</a:t>
            </a:r>
            <a:r>
              <a:rPr lang="en-US" dirty="0"/>
              <a:t> 4.05</a:t>
            </a:r>
          </a:p>
          <a:p>
            <a:r>
              <a:rPr lang="en-US" b="1" dirty="0"/>
              <a:t>I think that the activities we did in class helped me learn the course content deeply.</a:t>
            </a:r>
            <a:r>
              <a:rPr lang="en-US" dirty="0"/>
              <a:t> </a:t>
            </a:r>
            <a:r>
              <a:rPr lang="en-US" dirty="0" smtClean="0"/>
              <a:t>4</a:t>
            </a:r>
            <a:br>
              <a:rPr lang="en-US" dirty="0" smtClean="0"/>
            </a:br>
            <a:endParaRPr lang="en-US" dirty="0"/>
          </a:p>
          <a:p>
            <a:r>
              <a:rPr lang="en-US" b="1" dirty="0"/>
              <a:t>I watched each of the video lectures.</a:t>
            </a:r>
            <a:r>
              <a:rPr lang="en-US" dirty="0"/>
              <a:t> 3.75</a:t>
            </a:r>
          </a:p>
          <a:p>
            <a:r>
              <a:rPr lang="en-US" b="1" dirty="0"/>
              <a:t>I completed each of the online quizzes last semester.</a:t>
            </a:r>
            <a:r>
              <a:rPr lang="en-US" dirty="0"/>
              <a:t> </a:t>
            </a:r>
            <a:r>
              <a:rPr lang="en-US" dirty="0" smtClean="0"/>
              <a:t>3.6</a:t>
            </a:r>
            <a:endParaRPr lang="en-US" dirty="0"/>
          </a:p>
        </p:txBody>
      </p:sp>
    </p:spTree>
    <p:extLst>
      <p:ext uri="{BB962C8B-B14F-4D97-AF65-F5344CB8AC3E}">
        <p14:creationId xmlns:p14="http://schemas.microsoft.com/office/powerpoint/2010/main" val="2629861338"/>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Perceptions</a:t>
            </a:r>
            <a:endParaRPr lang="en-US" dirty="0"/>
          </a:p>
        </p:txBody>
      </p:sp>
      <p:sp>
        <p:nvSpPr>
          <p:cNvPr id="3" name="Content Placeholder 2"/>
          <p:cNvSpPr>
            <a:spLocks noGrp="1"/>
          </p:cNvSpPr>
          <p:nvPr>
            <p:ph idx="1"/>
          </p:nvPr>
        </p:nvSpPr>
        <p:spPr>
          <a:xfrm>
            <a:off x="1777284" y="2029645"/>
            <a:ext cx="8577331" cy="4193617"/>
          </a:xfrm>
        </p:spPr>
        <p:txBody>
          <a:bodyPr>
            <a:normAutofit fontScale="85000" lnSpcReduction="20000"/>
          </a:bodyPr>
          <a:lstStyle/>
          <a:p>
            <a:r>
              <a:rPr lang="en-US" dirty="0" smtClean="0"/>
              <a:t>Video</a:t>
            </a:r>
          </a:p>
          <a:p>
            <a:pPr lvl="1"/>
            <a:r>
              <a:rPr lang="en-US" dirty="0" smtClean="0"/>
              <a:t>Concerned more with ease of use and functionality</a:t>
            </a:r>
          </a:p>
          <a:p>
            <a:pPr lvl="2"/>
            <a:r>
              <a:rPr lang="en-US" dirty="0" smtClean="0"/>
              <a:t>Liked Present.me the best</a:t>
            </a:r>
          </a:p>
          <a:p>
            <a:pPr lvl="3"/>
            <a:r>
              <a:rPr lang="en-US" dirty="0" smtClean="0"/>
              <a:t>Easy to learn, recorded both PPT and webcam, excellent quality video, and mobile ready</a:t>
            </a:r>
          </a:p>
          <a:p>
            <a:r>
              <a:rPr lang="en-US" dirty="0" smtClean="0"/>
              <a:t>Quizzes</a:t>
            </a:r>
          </a:p>
          <a:p>
            <a:pPr lvl="1"/>
            <a:r>
              <a:rPr lang="en-US" dirty="0" smtClean="0"/>
              <a:t>Disappointed with the quizzes</a:t>
            </a:r>
          </a:p>
          <a:p>
            <a:pPr lvl="2"/>
            <a:r>
              <a:rPr lang="en-US" dirty="0" smtClean="0"/>
              <a:t>Low performance</a:t>
            </a:r>
          </a:p>
          <a:p>
            <a:pPr lvl="2"/>
            <a:r>
              <a:rPr lang="en-US" dirty="0" smtClean="0"/>
              <a:t>Unused by many (over 30% not attempted)</a:t>
            </a:r>
          </a:p>
          <a:p>
            <a:pPr lvl="2"/>
            <a:r>
              <a:rPr lang="en-US" dirty="0" smtClean="0"/>
              <a:t>Seemed to be the </a:t>
            </a:r>
            <a:r>
              <a:rPr lang="en-US" dirty="0" err="1" smtClean="0"/>
              <a:t>Ss</a:t>
            </a:r>
            <a:r>
              <a:rPr lang="en-US" dirty="0" smtClean="0"/>
              <a:t> who were no well-prepared in class</a:t>
            </a:r>
            <a:endParaRPr lang="en-US" dirty="0" smtClean="0"/>
          </a:p>
          <a:p>
            <a:r>
              <a:rPr lang="en-US" dirty="0" smtClean="0"/>
              <a:t>In-class Activities</a:t>
            </a:r>
          </a:p>
          <a:p>
            <a:pPr lvl="1"/>
            <a:r>
              <a:rPr lang="en-US" dirty="0" smtClean="0"/>
              <a:t>Generally satisfied by the increased time available to address students’ needs individually</a:t>
            </a:r>
          </a:p>
          <a:p>
            <a:pPr lvl="1"/>
            <a:r>
              <a:rPr lang="en-US" dirty="0" smtClean="0"/>
              <a:t>Sometimes, I felt that I was under-prepared or didn’t have appropriately engaging activities.</a:t>
            </a:r>
            <a:endParaRPr lang="en-US" dirty="0" smtClean="0"/>
          </a:p>
          <a:p>
            <a:endParaRPr lang="en-US" dirty="0"/>
          </a:p>
        </p:txBody>
      </p:sp>
    </p:spTree>
    <p:extLst>
      <p:ext uri="{BB962C8B-B14F-4D97-AF65-F5344CB8AC3E}">
        <p14:creationId xmlns:p14="http://schemas.microsoft.com/office/powerpoint/2010/main" val="131725665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Design Changes</a:t>
            </a:r>
            <a:endParaRPr lang="en-US" dirty="0"/>
          </a:p>
        </p:txBody>
      </p:sp>
      <p:sp>
        <p:nvSpPr>
          <p:cNvPr id="3" name="Content Placeholder 2"/>
          <p:cNvSpPr>
            <a:spLocks noGrp="1"/>
          </p:cNvSpPr>
          <p:nvPr>
            <p:ph idx="1"/>
          </p:nvPr>
        </p:nvSpPr>
        <p:spPr>
          <a:xfrm>
            <a:off x="1777284" y="2075945"/>
            <a:ext cx="8577331" cy="4193617"/>
          </a:xfrm>
        </p:spPr>
        <p:txBody>
          <a:bodyPr>
            <a:normAutofit fontScale="92500" lnSpcReduction="20000"/>
          </a:bodyPr>
          <a:lstStyle/>
          <a:p>
            <a:r>
              <a:rPr lang="en-US" dirty="0" smtClean="0"/>
              <a:t>Videos</a:t>
            </a:r>
          </a:p>
          <a:p>
            <a:pPr lvl="1"/>
            <a:r>
              <a:rPr lang="en-US" dirty="0" smtClean="0"/>
              <a:t>Alternative Software</a:t>
            </a:r>
          </a:p>
          <a:p>
            <a:pPr lvl="1"/>
            <a:r>
              <a:rPr lang="en-US" dirty="0" smtClean="0"/>
              <a:t>Shorten videos</a:t>
            </a:r>
          </a:p>
          <a:p>
            <a:pPr lvl="1"/>
            <a:r>
              <a:rPr lang="en-US" dirty="0" smtClean="0"/>
              <a:t>Provide more examples</a:t>
            </a:r>
          </a:p>
          <a:p>
            <a:pPr lvl="1"/>
            <a:r>
              <a:rPr lang="en-US" dirty="0" smtClean="0"/>
              <a:t>Demonstrate</a:t>
            </a:r>
            <a:br>
              <a:rPr lang="en-US" dirty="0" smtClean="0"/>
            </a:br>
            <a:endParaRPr lang="en-US" dirty="0" smtClean="0"/>
          </a:p>
          <a:p>
            <a:r>
              <a:rPr lang="en-US" dirty="0" smtClean="0"/>
              <a:t>Quizzes</a:t>
            </a:r>
          </a:p>
          <a:p>
            <a:pPr lvl="1"/>
            <a:r>
              <a:rPr lang="en-US" dirty="0" smtClean="0"/>
              <a:t>Reminders</a:t>
            </a:r>
          </a:p>
          <a:p>
            <a:pPr lvl="1"/>
            <a:r>
              <a:rPr lang="en-US" dirty="0" smtClean="0"/>
              <a:t>Integrate videos and quizzes</a:t>
            </a:r>
            <a:br>
              <a:rPr lang="en-US" dirty="0" smtClean="0"/>
            </a:br>
            <a:endParaRPr lang="en-US" dirty="0" smtClean="0"/>
          </a:p>
          <a:p>
            <a:r>
              <a:rPr lang="en-US" dirty="0" smtClean="0"/>
              <a:t>Activities</a:t>
            </a:r>
          </a:p>
          <a:p>
            <a:pPr lvl="1"/>
            <a:r>
              <a:rPr lang="en-US" dirty="0" smtClean="0"/>
              <a:t>Demonstrate writing and editing more</a:t>
            </a:r>
          </a:p>
          <a:p>
            <a:pPr lvl="1"/>
            <a:r>
              <a:rPr lang="en-US" dirty="0" smtClean="0"/>
              <a:t>Provide and practice daily objectives</a:t>
            </a:r>
          </a:p>
        </p:txBody>
      </p:sp>
    </p:spTree>
    <p:extLst>
      <p:ext uri="{BB962C8B-B14F-4D97-AF65-F5344CB8AC3E}">
        <p14:creationId xmlns:p14="http://schemas.microsoft.com/office/powerpoint/2010/main" val="4108480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400" dirty="0" smtClean="0"/>
          </a:p>
          <a:p>
            <a:pPr marL="0" indent="0" algn="ctr">
              <a:buNone/>
            </a:pPr>
            <a:r>
              <a:rPr lang="en-US" sz="6000" dirty="0" smtClean="0"/>
              <a:t>Dan Craig</a:t>
            </a:r>
          </a:p>
          <a:p>
            <a:pPr marL="0" indent="0" algn="ctr">
              <a:buNone/>
            </a:pPr>
            <a:r>
              <a:rPr lang="en-US" sz="4400" dirty="0"/>
              <a:t>@</a:t>
            </a:r>
            <a:r>
              <a:rPr lang="en-US" sz="4400" dirty="0" err="1" smtClean="0"/>
              <a:t>seouldaddy</a:t>
            </a:r>
            <a:endParaRPr lang="en-US" sz="4400" dirty="0" smtClean="0"/>
          </a:p>
          <a:p>
            <a:pPr marL="0" indent="0" algn="ctr">
              <a:buNone/>
            </a:pPr>
            <a:r>
              <a:rPr lang="en-US" sz="4400" dirty="0" smtClean="0">
                <a:hlinkClick r:id="rId2"/>
              </a:rPr>
              <a:t>dan@danielcraig.com</a:t>
            </a:r>
            <a:endParaRPr lang="en-US" sz="4400" dirty="0" smtClean="0"/>
          </a:p>
          <a:p>
            <a:pPr marL="0" indent="0" algn="ctr">
              <a:buNone/>
            </a:pPr>
            <a:r>
              <a:rPr lang="en-US" sz="4400" dirty="0" smtClean="0">
                <a:hlinkClick r:id="rId3"/>
              </a:rPr>
              <a:t>http://www.danielcraig.com</a:t>
            </a:r>
            <a:r>
              <a:rPr lang="en-US" sz="4400" dirty="0" smtClean="0"/>
              <a:t> </a:t>
            </a:r>
            <a:endParaRPr lang="en-US" sz="4400" dirty="0"/>
          </a:p>
        </p:txBody>
      </p:sp>
    </p:spTree>
    <p:extLst>
      <p:ext uri="{BB962C8B-B14F-4D97-AF65-F5344CB8AC3E}">
        <p14:creationId xmlns:p14="http://schemas.microsoft.com/office/powerpoint/2010/main" val="412387677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Flipped Classroom?</a:t>
            </a:r>
            <a:endParaRPr lang="en-US" dirty="0"/>
          </a:p>
        </p:txBody>
      </p:sp>
      <p:sp>
        <p:nvSpPr>
          <p:cNvPr id="3" name="Content Placeholder 2"/>
          <p:cNvSpPr>
            <a:spLocks noGrp="1"/>
          </p:cNvSpPr>
          <p:nvPr>
            <p:ph idx="1"/>
          </p:nvPr>
        </p:nvSpPr>
        <p:spPr/>
        <p:txBody>
          <a:bodyPr>
            <a:noAutofit/>
          </a:bodyPr>
          <a:lstStyle/>
          <a:p>
            <a:r>
              <a:rPr lang="en-US" sz="3200" dirty="0" smtClean="0"/>
              <a:t>Difference from previous methods utilizing front-loading of content</a:t>
            </a:r>
          </a:p>
          <a:p>
            <a:pPr lvl="1"/>
            <a:r>
              <a:rPr lang="en-US" sz="2800" dirty="0" smtClean="0"/>
              <a:t>Promotion of digital technology to </a:t>
            </a:r>
          </a:p>
          <a:p>
            <a:pPr lvl="2"/>
            <a:r>
              <a:rPr lang="en-US" sz="2400" dirty="0" smtClean="0"/>
              <a:t>create, </a:t>
            </a:r>
          </a:p>
          <a:p>
            <a:pPr lvl="2"/>
            <a:r>
              <a:rPr lang="en-US" sz="2400" dirty="0" smtClean="0"/>
              <a:t>deliver, </a:t>
            </a:r>
          </a:p>
          <a:p>
            <a:pPr lvl="2"/>
            <a:r>
              <a:rPr lang="en-US" sz="2400" dirty="0" smtClean="0"/>
              <a:t>consume, and </a:t>
            </a:r>
          </a:p>
          <a:p>
            <a:pPr lvl="2"/>
            <a:r>
              <a:rPr lang="en-US" sz="2400" dirty="0" smtClean="0"/>
              <a:t>assess understanding of </a:t>
            </a:r>
          </a:p>
          <a:p>
            <a:pPr marL="914400" lvl="2" indent="0">
              <a:buNone/>
            </a:pPr>
            <a:r>
              <a:rPr lang="en-US" sz="2800" dirty="0" smtClean="0"/>
              <a:t>content outside of class. </a:t>
            </a:r>
            <a:endParaRPr lang="en-US" dirty="0" smtClean="0"/>
          </a:p>
          <a:p>
            <a:pPr lvl="1"/>
            <a:r>
              <a:rPr lang="en-US" sz="2800" dirty="0" smtClean="0"/>
              <a:t>This makes flipped teaching a truly 21</a:t>
            </a:r>
            <a:r>
              <a:rPr lang="en-US" sz="2800" baseline="30000" dirty="0" smtClean="0"/>
              <a:t>st</a:t>
            </a:r>
            <a:r>
              <a:rPr lang="en-US" sz="2800" dirty="0" smtClean="0"/>
              <a:t> Century approach.</a:t>
            </a:r>
          </a:p>
        </p:txBody>
      </p:sp>
    </p:spTree>
    <p:extLst>
      <p:ext uri="{BB962C8B-B14F-4D97-AF65-F5344CB8AC3E}">
        <p14:creationId xmlns:p14="http://schemas.microsoft.com/office/powerpoint/2010/main" val="29307107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Flipped Classroom?</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Modern development of the idea</a:t>
            </a:r>
          </a:p>
          <a:p>
            <a:pPr lvl="1"/>
            <a:r>
              <a:rPr lang="en-US" sz="2800" dirty="0" err="1" smtClean="0"/>
              <a:t>Walvoord</a:t>
            </a:r>
            <a:r>
              <a:rPr lang="en-US" sz="2800" dirty="0" smtClean="0"/>
              <a:t> &amp; Anderson (1998)</a:t>
            </a:r>
          </a:p>
          <a:p>
            <a:pPr lvl="2"/>
            <a:r>
              <a:rPr lang="en-US" dirty="0" smtClean="0"/>
              <a:t>General idea</a:t>
            </a:r>
          </a:p>
          <a:p>
            <a:pPr lvl="1"/>
            <a:r>
              <a:rPr lang="en-US" sz="2800" dirty="0" err="1" smtClean="0"/>
              <a:t>Lage</a:t>
            </a:r>
            <a:r>
              <a:rPr lang="en-US" sz="2800" dirty="0" smtClean="0"/>
              <a:t>, Platt, &amp; </a:t>
            </a:r>
            <a:r>
              <a:rPr lang="en-US" sz="2800" dirty="0" err="1" smtClean="0"/>
              <a:t>Treglia</a:t>
            </a:r>
            <a:r>
              <a:rPr lang="en-US" sz="2800" dirty="0" smtClean="0"/>
              <a:t> (2000)</a:t>
            </a:r>
          </a:p>
          <a:p>
            <a:pPr lvl="2"/>
            <a:r>
              <a:rPr lang="en-US" dirty="0" smtClean="0"/>
              <a:t>“Inverting” the classroom</a:t>
            </a:r>
          </a:p>
          <a:p>
            <a:pPr lvl="1"/>
            <a:r>
              <a:rPr lang="en-US" sz="2800" dirty="0" smtClean="0"/>
              <a:t>Baker (2000)</a:t>
            </a:r>
          </a:p>
          <a:p>
            <a:pPr lvl="2"/>
            <a:r>
              <a:rPr lang="en-US" dirty="0" smtClean="0"/>
              <a:t>The “classroom flip”</a:t>
            </a:r>
          </a:p>
          <a:p>
            <a:pPr lvl="1"/>
            <a:r>
              <a:rPr lang="en-US" sz="2800" dirty="0" smtClean="0"/>
              <a:t>Kahn (2006)</a:t>
            </a:r>
          </a:p>
          <a:p>
            <a:pPr lvl="2"/>
            <a:r>
              <a:rPr lang="en-US" dirty="0" smtClean="0"/>
              <a:t>Kahn Academy</a:t>
            </a:r>
          </a:p>
          <a:p>
            <a:pPr lvl="1"/>
            <a:r>
              <a:rPr lang="en-US" dirty="0"/>
              <a:t>Bergman &amp; </a:t>
            </a:r>
            <a:r>
              <a:rPr lang="en-US" dirty="0" err="1"/>
              <a:t>Sams</a:t>
            </a:r>
            <a:r>
              <a:rPr lang="en-US" dirty="0"/>
              <a:t> (2007)</a:t>
            </a:r>
          </a:p>
          <a:p>
            <a:pPr lvl="2"/>
            <a:r>
              <a:rPr lang="en-US" dirty="0"/>
              <a:t>Modelled (and evangelized) the flipped classroom with their high school science students in </a:t>
            </a:r>
            <a:r>
              <a:rPr lang="en-US" dirty="0" smtClean="0"/>
              <a:t>Colorado</a:t>
            </a:r>
            <a:r>
              <a:rPr lang="en-US" dirty="0"/>
              <a:t>.</a:t>
            </a:r>
          </a:p>
        </p:txBody>
      </p:sp>
    </p:spTree>
    <p:extLst>
      <p:ext uri="{BB962C8B-B14F-4D97-AF65-F5344CB8AC3E}">
        <p14:creationId xmlns:p14="http://schemas.microsoft.com/office/powerpoint/2010/main" val="77287473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Flipped Classroom?</a:t>
            </a:r>
            <a:endParaRPr lang="en-US" dirty="0"/>
          </a:p>
        </p:txBody>
      </p:sp>
      <p:sp>
        <p:nvSpPr>
          <p:cNvPr id="3" name="Content Placeholder 2"/>
          <p:cNvSpPr>
            <a:spLocks noGrp="1"/>
          </p:cNvSpPr>
          <p:nvPr>
            <p:ph idx="1"/>
          </p:nvPr>
        </p:nvSpPr>
        <p:spPr/>
        <p:txBody>
          <a:bodyPr>
            <a:normAutofit lnSpcReduction="10000"/>
          </a:bodyPr>
          <a:lstStyle/>
          <a:p>
            <a:r>
              <a:rPr lang="en-US" dirty="0" smtClean="0"/>
              <a:t>Lecture-type content</a:t>
            </a:r>
          </a:p>
          <a:p>
            <a:pPr lvl="1"/>
            <a:r>
              <a:rPr lang="en-US" dirty="0" smtClean="0"/>
              <a:t>Recordings (audio/video), Interactive content, Interpersonal communication…</a:t>
            </a:r>
          </a:p>
          <a:p>
            <a:r>
              <a:rPr lang="en-US" dirty="0" smtClean="0"/>
              <a:t>Assessment (motivation)</a:t>
            </a:r>
          </a:p>
          <a:p>
            <a:pPr lvl="1"/>
            <a:r>
              <a:rPr lang="en-US" dirty="0"/>
              <a:t>A</a:t>
            </a:r>
            <a:r>
              <a:rPr lang="en-US" dirty="0" smtClean="0"/>
              <a:t>ssessment to gauge understanding of the content.</a:t>
            </a:r>
          </a:p>
          <a:p>
            <a:pPr lvl="1"/>
            <a:r>
              <a:rPr lang="en-US" dirty="0" smtClean="0"/>
              <a:t>Motivation to view/participate in the content delivery</a:t>
            </a:r>
          </a:p>
          <a:p>
            <a:r>
              <a:rPr lang="en-US" dirty="0" smtClean="0"/>
              <a:t>Classroom Q&amp;A</a:t>
            </a:r>
          </a:p>
          <a:p>
            <a:r>
              <a:rPr lang="en-US" dirty="0" smtClean="0"/>
              <a:t>Mini-Lectures / Just-in-time learning</a:t>
            </a:r>
          </a:p>
          <a:p>
            <a:r>
              <a:rPr lang="en-US" dirty="0" smtClean="0"/>
              <a:t>Engagement with the content in ways that foster higher-order processing</a:t>
            </a:r>
          </a:p>
        </p:txBody>
      </p:sp>
    </p:spTree>
    <p:extLst>
      <p:ext uri="{BB962C8B-B14F-4D97-AF65-F5344CB8AC3E}">
        <p14:creationId xmlns:p14="http://schemas.microsoft.com/office/powerpoint/2010/main" val="208636634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 of this Study</a:t>
            </a:r>
            <a:endParaRPr lang="en-US" dirty="0"/>
          </a:p>
        </p:txBody>
      </p:sp>
      <p:sp>
        <p:nvSpPr>
          <p:cNvPr id="3" name="Content Placeholder 2"/>
          <p:cNvSpPr>
            <a:spLocks noGrp="1"/>
          </p:cNvSpPr>
          <p:nvPr>
            <p:ph idx="1"/>
          </p:nvPr>
        </p:nvSpPr>
        <p:spPr>
          <a:xfrm>
            <a:off x="1777284" y="2064370"/>
            <a:ext cx="8577331" cy="4193617"/>
          </a:xfrm>
        </p:spPr>
        <p:txBody>
          <a:bodyPr>
            <a:normAutofit fontScale="92500" lnSpcReduction="20000"/>
          </a:bodyPr>
          <a:lstStyle/>
          <a:p>
            <a:r>
              <a:rPr lang="en-US" dirty="0" smtClean="0"/>
              <a:t>Participants</a:t>
            </a:r>
          </a:p>
          <a:p>
            <a:pPr lvl="1"/>
            <a:r>
              <a:rPr lang="en-US" dirty="0" smtClean="0"/>
              <a:t>67</a:t>
            </a:r>
            <a:r>
              <a:rPr lang="en-US" dirty="0" smtClean="0"/>
              <a:t> </a:t>
            </a:r>
            <a:r>
              <a:rPr lang="en-US" dirty="0" smtClean="0"/>
              <a:t>3</a:t>
            </a:r>
            <a:r>
              <a:rPr lang="en-US" baseline="30000" dirty="0" smtClean="0"/>
              <a:t>rd</a:t>
            </a:r>
            <a:r>
              <a:rPr lang="en-US" dirty="0" smtClean="0"/>
              <a:t> and 4</a:t>
            </a:r>
            <a:r>
              <a:rPr lang="en-US" baseline="30000" dirty="0" smtClean="0"/>
              <a:t>th</a:t>
            </a:r>
            <a:r>
              <a:rPr lang="en-US" dirty="0" smtClean="0"/>
              <a:t> year English Education majors taking a required English writing course at a midsized, urban Korean university</a:t>
            </a:r>
            <a:r>
              <a:rPr lang="en-US" dirty="0" smtClean="0"/>
              <a:t>.</a:t>
            </a:r>
          </a:p>
          <a:p>
            <a:pPr lvl="2"/>
            <a:r>
              <a:rPr lang="en-US" dirty="0" smtClean="0"/>
              <a:t>47 completed the course</a:t>
            </a:r>
          </a:p>
          <a:p>
            <a:pPr lvl="2"/>
            <a:r>
              <a:rPr lang="en-US" dirty="0" smtClean="0"/>
              <a:t>20 completed survey</a:t>
            </a:r>
            <a:endParaRPr lang="en-US" dirty="0"/>
          </a:p>
          <a:p>
            <a:r>
              <a:rPr lang="en-US" dirty="0" smtClean="0"/>
              <a:t>Class Description</a:t>
            </a:r>
          </a:p>
          <a:p>
            <a:pPr lvl="1"/>
            <a:r>
              <a:rPr lang="en-US" dirty="0" smtClean="0"/>
              <a:t>Test </a:t>
            </a:r>
            <a:r>
              <a:rPr lang="en-US" dirty="0"/>
              <a:t>writing (</a:t>
            </a:r>
            <a:r>
              <a:rPr lang="ko-KR" altLang="en-US" dirty="0" err="1"/>
              <a:t>중등학교교사임용후보자선정경쟁시험</a:t>
            </a:r>
            <a:r>
              <a:rPr lang="en-US" dirty="0" smtClean="0"/>
              <a:t>)</a:t>
            </a:r>
          </a:p>
          <a:p>
            <a:pPr lvl="1"/>
            <a:r>
              <a:rPr lang="en-US" dirty="0" smtClean="0"/>
              <a:t>Dual-focus on </a:t>
            </a:r>
            <a:r>
              <a:rPr lang="en-US" dirty="0"/>
              <a:t>writing (lectures</a:t>
            </a:r>
            <a:r>
              <a:rPr lang="en-US" dirty="0" smtClean="0"/>
              <a:t>)</a:t>
            </a:r>
            <a:r>
              <a:rPr lang="en-US" dirty="0"/>
              <a:t> and content (discussion) </a:t>
            </a:r>
          </a:p>
          <a:p>
            <a:pPr lvl="1"/>
            <a:r>
              <a:rPr lang="en-US" dirty="0" smtClean="0"/>
              <a:t>Lectures on planning, editing, formatting, grammar, and other aspects of language usage (see video topics)</a:t>
            </a:r>
            <a:endParaRPr lang="en-US" dirty="0"/>
          </a:p>
          <a:p>
            <a:pPr lvl="1"/>
            <a:r>
              <a:rPr lang="en-US" dirty="0" smtClean="0"/>
              <a:t>Process Writing</a:t>
            </a:r>
            <a:endParaRPr lang="en-US" dirty="0"/>
          </a:p>
          <a:p>
            <a:pPr lvl="1"/>
            <a:r>
              <a:rPr lang="en-US" dirty="0" smtClean="0"/>
              <a:t>Four assignments focusing on SLA and Teaching Methods</a:t>
            </a:r>
          </a:p>
        </p:txBody>
      </p:sp>
    </p:spTree>
    <p:extLst>
      <p:ext uri="{BB962C8B-B14F-4D97-AF65-F5344CB8AC3E}">
        <p14:creationId xmlns:p14="http://schemas.microsoft.com/office/powerpoint/2010/main" val="72653047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I Do It?</a:t>
            </a:r>
            <a:endParaRPr lang="en-US" dirty="0"/>
          </a:p>
        </p:txBody>
      </p:sp>
      <p:sp>
        <p:nvSpPr>
          <p:cNvPr id="3" name="Content Placeholder 2"/>
          <p:cNvSpPr>
            <a:spLocks noGrp="1"/>
          </p:cNvSpPr>
          <p:nvPr>
            <p:ph idx="1"/>
          </p:nvPr>
        </p:nvSpPr>
        <p:spPr/>
        <p:txBody>
          <a:bodyPr>
            <a:normAutofit lnSpcReduction="10000"/>
          </a:bodyPr>
          <a:lstStyle/>
          <a:p>
            <a:r>
              <a:rPr lang="en-US" dirty="0" smtClean="0"/>
              <a:t>Torn between student/institution expectations and personal theory of learning</a:t>
            </a:r>
          </a:p>
          <a:p>
            <a:r>
              <a:rPr lang="en-US" dirty="0" smtClean="0"/>
              <a:t>Frustrated with a perceived lack of time to “cover everything”</a:t>
            </a:r>
          </a:p>
          <a:p>
            <a:pPr lvl="1"/>
            <a:r>
              <a:rPr lang="en-US" dirty="0" smtClean="0"/>
              <a:t>Large amount of material</a:t>
            </a:r>
          </a:p>
          <a:p>
            <a:pPr lvl="1"/>
            <a:r>
              <a:rPr lang="en-US" dirty="0" smtClean="0"/>
              <a:t>Roughly 2 usable class </a:t>
            </a:r>
            <a:r>
              <a:rPr lang="en-US" dirty="0" err="1" smtClean="0"/>
              <a:t>hrs</a:t>
            </a:r>
            <a:r>
              <a:rPr lang="en-US" dirty="0" smtClean="0"/>
              <a:t>/</a:t>
            </a:r>
            <a:r>
              <a:rPr lang="en-US" dirty="0" err="1" smtClean="0"/>
              <a:t>wk</a:t>
            </a:r>
            <a:endParaRPr lang="en-US" dirty="0"/>
          </a:p>
          <a:p>
            <a:r>
              <a:rPr lang="en-US" dirty="0" smtClean="0"/>
              <a:t>Desire to focus </a:t>
            </a:r>
            <a:r>
              <a:rPr lang="en-US" dirty="0"/>
              <a:t>on </a:t>
            </a:r>
            <a:r>
              <a:rPr lang="en-US" dirty="0" smtClean="0"/>
              <a:t>student engagement </a:t>
            </a:r>
            <a:r>
              <a:rPr lang="en-US" dirty="0"/>
              <a:t>with the content during class time.</a:t>
            </a:r>
          </a:p>
          <a:p>
            <a:r>
              <a:rPr lang="en-US" dirty="0" smtClean="0"/>
              <a:t>Need to increase </a:t>
            </a:r>
            <a:r>
              <a:rPr lang="en-US" dirty="0"/>
              <a:t>higher-order </a:t>
            </a:r>
            <a:r>
              <a:rPr lang="en-US" dirty="0" smtClean="0"/>
              <a:t>processing of both writing and SLA/pedagogical concepts</a:t>
            </a:r>
            <a:endParaRPr lang="en-US" dirty="0"/>
          </a:p>
          <a:p>
            <a:endParaRPr lang="en-US" dirty="0"/>
          </a:p>
        </p:txBody>
      </p:sp>
    </p:spTree>
    <p:extLst>
      <p:ext uri="{BB962C8B-B14F-4D97-AF65-F5344CB8AC3E}">
        <p14:creationId xmlns:p14="http://schemas.microsoft.com/office/powerpoint/2010/main" val="332298809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&amp; </a:t>
            </a:r>
            <a:r>
              <a:rPr lang="en-US" dirty="0" smtClean="0"/>
              <a:t>Implementation</a:t>
            </a:r>
            <a:br>
              <a:rPr lang="en-US" dirty="0" smtClean="0"/>
            </a:br>
            <a:r>
              <a:rPr lang="en-US" dirty="0" smtClean="0"/>
              <a:t>							</a:t>
            </a:r>
            <a:r>
              <a:rPr lang="en-US" dirty="0" smtClean="0">
                <a:solidFill>
                  <a:schemeClr val="tx1">
                    <a:lumMod val="50000"/>
                    <a:lumOff val="50000"/>
                  </a:schemeClr>
                </a:solidFill>
              </a:rPr>
              <a:t>LMS</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normAutofit/>
          </a:bodyPr>
          <a:lstStyle/>
          <a:p>
            <a:r>
              <a:rPr lang="en-US" dirty="0" smtClean="0"/>
              <a:t>LMS</a:t>
            </a:r>
          </a:p>
          <a:p>
            <a:pPr lvl="1"/>
            <a:r>
              <a:rPr lang="en-US" dirty="0" smtClean="0"/>
              <a:t>Moodle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674" y="2837810"/>
            <a:ext cx="8164941" cy="3441566"/>
          </a:xfrm>
          <a:prstGeom prst="rect">
            <a:avLst/>
          </a:prstGeom>
        </p:spPr>
      </p:pic>
    </p:spTree>
    <p:extLst>
      <p:ext uri="{BB962C8B-B14F-4D97-AF65-F5344CB8AC3E}">
        <p14:creationId xmlns:p14="http://schemas.microsoft.com/office/powerpoint/2010/main" val="203791740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&amp; </a:t>
            </a:r>
            <a:r>
              <a:rPr lang="en-US" dirty="0" smtClean="0"/>
              <a:t>Implementation</a:t>
            </a:r>
            <a:br>
              <a:rPr lang="en-US" dirty="0" smtClean="0"/>
            </a:br>
            <a:r>
              <a:rPr lang="en-US" dirty="0" smtClean="0"/>
              <a:t>							</a:t>
            </a:r>
            <a:r>
              <a:rPr lang="en-US" dirty="0" smtClean="0">
                <a:solidFill>
                  <a:schemeClr val="tx1">
                    <a:lumMod val="50000"/>
                    <a:lumOff val="50000"/>
                  </a:schemeClr>
                </a:solidFill>
              </a:rPr>
              <a:t>Video</a:t>
            </a:r>
            <a:endParaRPr lang="en-US" dirty="0">
              <a:solidFill>
                <a:schemeClr val="tx1">
                  <a:lumMod val="50000"/>
                  <a:lumOff val="50000"/>
                </a:schemeClr>
              </a:solidFill>
            </a:endParaRPr>
          </a:p>
        </p:txBody>
      </p:sp>
      <p:sp>
        <p:nvSpPr>
          <p:cNvPr id="3" name="Content Placeholder 2"/>
          <p:cNvSpPr>
            <a:spLocks noGrp="1"/>
          </p:cNvSpPr>
          <p:nvPr>
            <p:ph idx="1"/>
          </p:nvPr>
        </p:nvSpPr>
        <p:spPr>
          <a:xfrm>
            <a:off x="1777284" y="2041220"/>
            <a:ext cx="8577331" cy="4193617"/>
          </a:xfrm>
        </p:spPr>
        <p:txBody>
          <a:bodyPr>
            <a:normAutofit fontScale="77500" lnSpcReduction="20000"/>
          </a:bodyPr>
          <a:lstStyle/>
          <a:p>
            <a:r>
              <a:rPr lang="en-US" dirty="0" smtClean="0"/>
              <a:t>Video Requirements</a:t>
            </a:r>
          </a:p>
          <a:p>
            <a:pPr lvl="1"/>
            <a:r>
              <a:rPr lang="en-US" dirty="0" err="1" smtClean="0"/>
              <a:t>Screencasting</a:t>
            </a:r>
            <a:endParaRPr lang="en-US" dirty="0" smtClean="0"/>
          </a:p>
          <a:p>
            <a:pPr lvl="1"/>
            <a:r>
              <a:rPr lang="en-US" dirty="0"/>
              <a:t>Free to </a:t>
            </a:r>
            <a:r>
              <a:rPr lang="en-US" dirty="0" smtClean="0"/>
              <a:t>use</a:t>
            </a:r>
          </a:p>
          <a:p>
            <a:pPr lvl="1"/>
            <a:r>
              <a:rPr lang="en-US" dirty="0" smtClean="0"/>
              <a:t>High-quality recordings</a:t>
            </a:r>
            <a:endParaRPr lang="en-US" dirty="0"/>
          </a:p>
          <a:p>
            <a:pPr lvl="1"/>
            <a:r>
              <a:rPr lang="en-US" dirty="0" smtClean="0"/>
              <a:t>Narrated PowerPoints</a:t>
            </a:r>
          </a:p>
          <a:p>
            <a:pPr lvl="1"/>
            <a:r>
              <a:rPr lang="en-US" dirty="0" smtClean="0"/>
              <a:t>Able to stream online</a:t>
            </a:r>
          </a:p>
          <a:p>
            <a:pPr lvl="1"/>
            <a:r>
              <a:rPr lang="en-US" dirty="0" smtClean="0"/>
              <a:t>Variety of features</a:t>
            </a:r>
          </a:p>
          <a:p>
            <a:r>
              <a:rPr lang="en-US" dirty="0" smtClean="0"/>
              <a:t>Video considerations</a:t>
            </a:r>
          </a:p>
          <a:p>
            <a:pPr lvl="1"/>
            <a:r>
              <a:rPr lang="en-US" dirty="0" smtClean="0"/>
              <a:t>Mobile-ready</a:t>
            </a:r>
          </a:p>
          <a:p>
            <a:pPr lvl="1"/>
            <a:r>
              <a:rPr lang="en-US" dirty="0" smtClean="0"/>
              <a:t>Editable</a:t>
            </a:r>
          </a:p>
          <a:p>
            <a:pPr lvl="1"/>
            <a:r>
              <a:rPr lang="en-US" dirty="0" smtClean="0"/>
              <a:t>Flexible recording environment</a:t>
            </a:r>
          </a:p>
          <a:p>
            <a:pPr lvl="1"/>
            <a:r>
              <a:rPr lang="en-US" dirty="0" smtClean="0"/>
              <a:t>Ease of use</a:t>
            </a:r>
          </a:p>
          <a:p>
            <a:pPr lvl="1"/>
            <a:r>
              <a:rPr lang="en-US" dirty="0" smtClean="0"/>
              <a:t>Time limits</a:t>
            </a:r>
          </a:p>
          <a:p>
            <a:pPr lvl="1"/>
            <a:r>
              <a:rPr lang="en-US" dirty="0" smtClean="0"/>
              <a:t>Number of free productions/storage/streams</a:t>
            </a:r>
          </a:p>
          <a:p>
            <a:pPr lvl="1"/>
            <a:r>
              <a:rPr lang="en-US" dirty="0" smtClean="0"/>
              <a:t>Webcam functionality</a:t>
            </a:r>
          </a:p>
        </p:txBody>
      </p:sp>
    </p:spTree>
    <p:extLst>
      <p:ext uri="{BB962C8B-B14F-4D97-AF65-F5344CB8AC3E}">
        <p14:creationId xmlns:p14="http://schemas.microsoft.com/office/powerpoint/2010/main" val="273052885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1431</TotalTime>
  <Words>3308</Words>
  <Application>Microsoft Office PowerPoint</Application>
  <PresentationFormat>Widescreen</PresentationFormat>
  <Paragraphs>366</Paragraphs>
  <Slides>24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맑은 고딕</vt:lpstr>
      <vt:lpstr>Arial</vt:lpstr>
      <vt:lpstr>Calibri</vt:lpstr>
      <vt:lpstr>Courier New</vt:lpstr>
      <vt:lpstr>HelvLight</vt:lpstr>
      <vt:lpstr>Wingdings</vt:lpstr>
      <vt:lpstr>Office Theme</vt:lpstr>
      <vt:lpstr>Challenges and Opportunities in Flipped Writing Classrooms</vt:lpstr>
      <vt:lpstr>The Time Is Right to Flip</vt:lpstr>
      <vt:lpstr>What is the Flipped Classroom?</vt:lpstr>
      <vt:lpstr>What is the Flipped Classroom?</vt:lpstr>
      <vt:lpstr>What is the Flipped Classroom?</vt:lpstr>
      <vt:lpstr>The Context of this Study</vt:lpstr>
      <vt:lpstr>Why Did I Do It?</vt:lpstr>
      <vt:lpstr>Design &amp; Implementation        LMS</vt:lpstr>
      <vt:lpstr>Design &amp; Implementation        Video</vt:lpstr>
      <vt:lpstr>Videos      ActivePresenter</vt:lpstr>
      <vt:lpstr>Videos       MoveNote</vt:lpstr>
      <vt:lpstr>Videos       Present.me</vt:lpstr>
      <vt:lpstr>Videos        knovio</vt:lpstr>
      <vt:lpstr>Design &amp; Implementation       Assessment</vt:lpstr>
      <vt:lpstr>Design &amp; Implementation       Activities</vt:lpstr>
      <vt:lpstr>Data Collection &amp; Analysis</vt:lpstr>
      <vt:lpstr>Student Perceptions        Video</vt:lpstr>
      <vt:lpstr>Student Perceptions     Quizzes &amp; Activities</vt:lpstr>
      <vt:lpstr>Student Perceptions     Preparing for Class</vt:lpstr>
      <vt:lpstr>Student Perceptions   Lectures &amp; Accountability</vt:lpstr>
      <vt:lpstr>Student Perceptions</vt:lpstr>
      <vt:lpstr>Teacher Perceptions</vt:lpstr>
      <vt:lpstr>Suggested Design Changes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Opportunities in Flipped Writing Classrooms</dc:title>
  <dc:creator>Dan Craig</dc:creator>
  <cp:lastModifiedBy>Dan Craig</cp:lastModifiedBy>
  <cp:revision>48</cp:revision>
  <dcterms:created xsi:type="dcterms:W3CDTF">2014-09-18T00:06:06Z</dcterms:created>
  <dcterms:modified xsi:type="dcterms:W3CDTF">2014-09-20T02:09:39Z</dcterms:modified>
</cp:coreProperties>
</file>