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notesMasterIdLst>
    <p:notesMasterId r:id="rId42"/>
  </p:notesMasterIdLst>
  <p:sldIdLst>
    <p:sldId id="256" r:id="rId2"/>
    <p:sldId id="271" r:id="rId3"/>
    <p:sldId id="257" r:id="rId4"/>
    <p:sldId id="258" r:id="rId5"/>
    <p:sldId id="259" r:id="rId6"/>
    <p:sldId id="260" r:id="rId7"/>
    <p:sldId id="261" r:id="rId8"/>
    <p:sldId id="265" r:id="rId9"/>
    <p:sldId id="312" r:id="rId10"/>
    <p:sldId id="264" r:id="rId11"/>
    <p:sldId id="266" r:id="rId12"/>
    <p:sldId id="267" r:id="rId13"/>
    <p:sldId id="295" r:id="rId14"/>
    <p:sldId id="296" r:id="rId15"/>
    <p:sldId id="306" r:id="rId16"/>
    <p:sldId id="269" r:id="rId17"/>
    <p:sldId id="268" r:id="rId18"/>
    <p:sldId id="298" r:id="rId19"/>
    <p:sldId id="299" r:id="rId20"/>
    <p:sldId id="307" r:id="rId21"/>
    <p:sldId id="301" r:id="rId22"/>
    <p:sldId id="303" r:id="rId23"/>
    <p:sldId id="302" r:id="rId24"/>
    <p:sldId id="308" r:id="rId25"/>
    <p:sldId id="305" r:id="rId26"/>
    <p:sldId id="263" r:id="rId27"/>
    <p:sldId id="262" r:id="rId28"/>
    <p:sldId id="272" r:id="rId29"/>
    <p:sldId id="273" r:id="rId30"/>
    <p:sldId id="274" r:id="rId31"/>
    <p:sldId id="276" r:id="rId32"/>
    <p:sldId id="313" r:id="rId33"/>
    <p:sldId id="309" r:id="rId34"/>
    <p:sldId id="310" r:id="rId35"/>
    <p:sldId id="311" r:id="rId36"/>
    <p:sldId id="279" r:id="rId37"/>
    <p:sldId id="282" r:id="rId38"/>
    <p:sldId id="283" r:id="rId39"/>
    <p:sldId id="284" r:id="rId40"/>
    <p:sldId id="29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61" autoAdjust="0"/>
    <p:restoredTop sz="77425" autoAdjust="0"/>
  </p:normalViewPr>
  <p:slideViewPr>
    <p:cSldViewPr snapToGrid="0">
      <p:cViewPr varScale="1">
        <p:scale>
          <a:sx n="55" d="100"/>
          <a:sy n="55" d="100"/>
        </p:scale>
        <p:origin x="5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I use a textbook to prepare for class.</c:v>
                </c:pt>
              </c:strCache>
            </c:strRef>
          </c:tx>
          <c:spPr>
            <a:ln w="28575" cap="rnd">
              <a:solidFill>
                <a:schemeClr val="accent1"/>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Sheet1!$B$2:$B$6</c:f>
              <c:numCache>
                <c:formatCode>General</c:formatCode>
                <c:ptCount val="5"/>
                <c:pt idx="0">
                  <c:v>0</c:v>
                </c:pt>
                <c:pt idx="1">
                  <c:v>6</c:v>
                </c:pt>
                <c:pt idx="2">
                  <c:v>11</c:v>
                </c:pt>
                <c:pt idx="3">
                  <c:v>13</c:v>
                </c:pt>
                <c:pt idx="4">
                  <c:v>16</c:v>
                </c:pt>
              </c:numCache>
            </c:numRef>
          </c:val>
          <c:smooth val="0"/>
        </c:ser>
        <c:ser>
          <c:idx val="1"/>
          <c:order val="1"/>
          <c:tx>
            <c:strRef>
              <c:f>Sheet1!$C$1</c:f>
              <c:strCache>
                <c:ptCount val="1"/>
                <c:pt idx="0">
                  <c:v>I use a website to prepare for class.</c:v>
                </c:pt>
              </c:strCache>
            </c:strRef>
          </c:tx>
          <c:spPr>
            <a:ln w="28575" cap="rnd">
              <a:solidFill>
                <a:schemeClr val="accent2"/>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Sheet1!$C$2:$C$6</c:f>
              <c:numCache>
                <c:formatCode>General</c:formatCode>
                <c:ptCount val="5"/>
                <c:pt idx="0">
                  <c:v>2</c:v>
                </c:pt>
                <c:pt idx="1">
                  <c:v>5</c:v>
                </c:pt>
                <c:pt idx="2">
                  <c:v>9</c:v>
                </c:pt>
                <c:pt idx="3">
                  <c:v>22</c:v>
                </c:pt>
                <c:pt idx="4">
                  <c:v>8</c:v>
                </c:pt>
              </c:numCache>
            </c:numRef>
          </c:val>
          <c:smooth val="0"/>
        </c:ser>
        <c:ser>
          <c:idx val="2"/>
          <c:order val="2"/>
          <c:tx>
            <c:strRef>
              <c:f>Sheet1!$D$1</c:f>
              <c:strCache>
                <c:ptCount val="1"/>
                <c:pt idx="0">
                  <c:v>I use audio recordings to prepare for class.</c:v>
                </c:pt>
              </c:strCache>
            </c:strRef>
          </c:tx>
          <c:spPr>
            <a:ln w="28575" cap="rnd">
              <a:solidFill>
                <a:schemeClr val="accent3"/>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Sheet1!$D$2:$D$6</c:f>
              <c:numCache>
                <c:formatCode>General</c:formatCode>
                <c:ptCount val="5"/>
                <c:pt idx="0">
                  <c:v>4</c:v>
                </c:pt>
                <c:pt idx="1">
                  <c:v>17</c:v>
                </c:pt>
                <c:pt idx="2">
                  <c:v>16</c:v>
                </c:pt>
                <c:pt idx="3">
                  <c:v>9</c:v>
                </c:pt>
                <c:pt idx="4">
                  <c:v>0</c:v>
                </c:pt>
              </c:numCache>
            </c:numRef>
          </c:val>
          <c:smooth val="0"/>
        </c:ser>
        <c:ser>
          <c:idx val="3"/>
          <c:order val="3"/>
          <c:tx>
            <c:strRef>
              <c:f>Sheet1!$E$1</c:f>
              <c:strCache>
                <c:ptCount val="1"/>
                <c:pt idx="0">
                  <c:v>I use videos to prepare for class.</c:v>
                </c:pt>
              </c:strCache>
            </c:strRef>
          </c:tx>
          <c:spPr>
            <a:ln w="28575" cap="rnd">
              <a:solidFill>
                <a:schemeClr val="accent4"/>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Sheet1!$E$2:$E$6</c:f>
              <c:numCache>
                <c:formatCode>General</c:formatCode>
                <c:ptCount val="5"/>
                <c:pt idx="0">
                  <c:v>7</c:v>
                </c:pt>
                <c:pt idx="1">
                  <c:v>13</c:v>
                </c:pt>
                <c:pt idx="2">
                  <c:v>14</c:v>
                </c:pt>
                <c:pt idx="3">
                  <c:v>10</c:v>
                </c:pt>
                <c:pt idx="4">
                  <c:v>2</c:v>
                </c:pt>
              </c:numCache>
            </c:numRef>
          </c:val>
          <c:smooth val="0"/>
        </c:ser>
        <c:ser>
          <c:idx val="4"/>
          <c:order val="4"/>
          <c:tx>
            <c:strRef>
              <c:f>Sheet1!$F$1</c:f>
              <c:strCache>
                <c:ptCount val="1"/>
                <c:pt idx="0">
                  <c:v>I use smartphone apps to prepare for class.</c:v>
                </c:pt>
              </c:strCache>
            </c:strRef>
          </c:tx>
          <c:spPr>
            <a:ln w="28575" cap="rnd">
              <a:solidFill>
                <a:schemeClr val="accent5"/>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Sheet1!$F$2:$F$6</c:f>
              <c:numCache>
                <c:formatCode>General</c:formatCode>
                <c:ptCount val="5"/>
                <c:pt idx="0">
                  <c:v>1</c:v>
                </c:pt>
                <c:pt idx="1">
                  <c:v>9</c:v>
                </c:pt>
                <c:pt idx="2">
                  <c:v>12</c:v>
                </c:pt>
                <c:pt idx="3">
                  <c:v>11</c:v>
                </c:pt>
                <c:pt idx="4">
                  <c:v>13</c:v>
                </c:pt>
              </c:numCache>
            </c:numRef>
          </c:val>
          <c:smooth val="0"/>
        </c:ser>
        <c:dLbls>
          <c:showLegendKey val="0"/>
          <c:showVal val="0"/>
          <c:showCatName val="0"/>
          <c:showSerName val="0"/>
          <c:showPercent val="0"/>
          <c:showBubbleSize val="0"/>
        </c:dLbls>
        <c:smooth val="0"/>
        <c:axId val="2066515968"/>
        <c:axId val="85197344"/>
      </c:lineChart>
      <c:catAx>
        <c:axId val="206651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5197344"/>
        <c:crosses val="autoZero"/>
        <c:auto val="1"/>
        <c:lblAlgn val="ctr"/>
        <c:lblOffset val="100"/>
        <c:noMultiLvlLbl val="0"/>
      </c:catAx>
      <c:valAx>
        <c:axId val="85197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6515968"/>
        <c:crosses val="autoZero"/>
        <c:crossBetween val="between"/>
      </c:valAx>
      <c:spPr>
        <a:noFill/>
        <a:ln>
          <a:noFill/>
        </a:ln>
        <a:effectLst/>
      </c:spPr>
    </c:plotArea>
    <c:legend>
      <c:legendPos val="r"/>
      <c:layout>
        <c:manualLayout>
          <c:xMode val="edge"/>
          <c:yMode val="edge"/>
          <c:x val="0.72095139893227633"/>
          <c:y val="0.3800940341969713"/>
          <c:w val="0.27224587997928829"/>
          <c:h val="0.347624240426658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44996161194136"/>
          <c:y val="2.8839934249511919E-2"/>
          <c:w val="0.69872837323905945"/>
          <c:h val="0.70104713945330099"/>
        </c:manualLayout>
      </c:layout>
      <c:lineChart>
        <c:grouping val="standard"/>
        <c:varyColors val="0"/>
        <c:ser>
          <c:idx val="0"/>
          <c:order val="0"/>
          <c:tx>
            <c:strRef>
              <c:f>Sheet1!$B$1</c:f>
              <c:strCache>
                <c:ptCount val="1"/>
                <c:pt idx="0">
                  <c:v>I use a textbook to prepare for class.</c:v>
                </c:pt>
              </c:strCache>
            </c:strRef>
          </c:tx>
          <c:spPr>
            <a:ln w="28575" cap="rnd">
              <a:solidFill>
                <a:schemeClr val="accent1"/>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Sheet1!$B$2:$B$6</c:f>
              <c:numCache>
                <c:formatCode>General</c:formatCode>
                <c:ptCount val="5"/>
                <c:pt idx="0">
                  <c:v>0</c:v>
                </c:pt>
                <c:pt idx="1">
                  <c:v>6</c:v>
                </c:pt>
                <c:pt idx="2">
                  <c:v>11</c:v>
                </c:pt>
                <c:pt idx="3">
                  <c:v>13</c:v>
                </c:pt>
                <c:pt idx="4">
                  <c:v>16</c:v>
                </c:pt>
              </c:numCache>
            </c:numRef>
          </c:val>
          <c:smooth val="0"/>
        </c:ser>
        <c:ser>
          <c:idx val="1"/>
          <c:order val="1"/>
          <c:tx>
            <c:strRef>
              <c:f>Sheet1!$C$1</c:f>
              <c:strCache>
                <c:ptCount val="1"/>
                <c:pt idx="0">
                  <c:v>I use a website to prepare for class.</c:v>
                </c:pt>
              </c:strCache>
            </c:strRef>
          </c:tx>
          <c:spPr>
            <a:ln w="28575" cap="rnd">
              <a:solidFill>
                <a:schemeClr val="accent2"/>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Sheet1!$C$2:$C$6</c:f>
              <c:numCache>
                <c:formatCode>General</c:formatCode>
                <c:ptCount val="5"/>
                <c:pt idx="0">
                  <c:v>2</c:v>
                </c:pt>
                <c:pt idx="1">
                  <c:v>5</c:v>
                </c:pt>
                <c:pt idx="2">
                  <c:v>9</c:v>
                </c:pt>
                <c:pt idx="3">
                  <c:v>22</c:v>
                </c:pt>
                <c:pt idx="4">
                  <c:v>8</c:v>
                </c:pt>
              </c:numCache>
            </c:numRef>
          </c:val>
          <c:smooth val="0"/>
        </c:ser>
        <c:ser>
          <c:idx val="2"/>
          <c:order val="2"/>
          <c:tx>
            <c:strRef>
              <c:f>Sheet1!$D$1</c:f>
              <c:strCache>
                <c:ptCount val="1"/>
                <c:pt idx="0">
                  <c:v>I use audio recordings to prepare for class.</c:v>
                </c:pt>
              </c:strCache>
            </c:strRef>
          </c:tx>
          <c:spPr>
            <a:ln w="28575" cap="rnd">
              <a:solidFill>
                <a:schemeClr val="accent3"/>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Sheet1!$D$2:$D$6</c:f>
              <c:numCache>
                <c:formatCode>General</c:formatCode>
                <c:ptCount val="5"/>
                <c:pt idx="0">
                  <c:v>4</c:v>
                </c:pt>
                <c:pt idx="1">
                  <c:v>17</c:v>
                </c:pt>
                <c:pt idx="2">
                  <c:v>16</c:v>
                </c:pt>
                <c:pt idx="3">
                  <c:v>9</c:v>
                </c:pt>
                <c:pt idx="4">
                  <c:v>0</c:v>
                </c:pt>
              </c:numCache>
            </c:numRef>
          </c:val>
          <c:smooth val="0"/>
        </c:ser>
        <c:ser>
          <c:idx val="3"/>
          <c:order val="3"/>
          <c:tx>
            <c:strRef>
              <c:f>Sheet1!$E$1</c:f>
              <c:strCache>
                <c:ptCount val="1"/>
                <c:pt idx="0">
                  <c:v>I use videos to prepare for class.</c:v>
                </c:pt>
              </c:strCache>
            </c:strRef>
          </c:tx>
          <c:spPr>
            <a:ln w="28575" cap="rnd">
              <a:solidFill>
                <a:schemeClr val="accent4"/>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Sheet1!$E$2:$E$6</c:f>
              <c:numCache>
                <c:formatCode>General</c:formatCode>
                <c:ptCount val="5"/>
                <c:pt idx="0">
                  <c:v>7</c:v>
                </c:pt>
                <c:pt idx="1">
                  <c:v>13</c:v>
                </c:pt>
                <c:pt idx="2">
                  <c:v>14</c:v>
                </c:pt>
                <c:pt idx="3">
                  <c:v>10</c:v>
                </c:pt>
                <c:pt idx="4">
                  <c:v>2</c:v>
                </c:pt>
              </c:numCache>
            </c:numRef>
          </c:val>
          <c:smooth val="0"/>
        </c:ser>
        <c:ser>
          <c:idx val="4"/>
          <c:order val="4"/>
          <c:tx>
            <c:strRef>
              <c:f>Sheet1!$F$1</c:f>
              <c:strCache>
                <c:ptCount val="1"/>
                <c:pt idx="0">
                  <c:v>I use smartphone apps to prepare for class.</c:v>
                </c:pt>
              </c:strCache>
            </c:strRef>
          </c:tx>
          <c:spPr>
            <a:ln w="28575" cap="rnd">
              <a:solidFill>
                <a:schemeClr val="accent5"/>
              </a:solidFill>
              <a:round/>
            </a:ln>
            <a:effectLst/>
          </c:spPr>
          <c:marker>
            <c:symbol val="none"/>
          </c:marker>
          <c:cat>
            <c:strRef>
              <c:f>Sheet1!$A$2:$A$6</c:f>
              <c:strCache>
                <c:ptCount val="5"/>
                <c:pt idx="0">
                  <c:v>Never</c:v>
                </c:pt>
                <c:pt idx="1">
                  <c:v>Rarely</c:v>
                </c:pt>
                <c:pt idx="2">
                  <c:v>Occasionally</c:v>
                </c:pt>
                <c:pt idx="3">
                  <c:v>Often</c:v>
                </c:pt>
                <c:pt idx="4">
                  <c:v>Very Often</c:v>
                </c:pt>
              </c:strCache>
            </c:strRef>
          </c:cat>
          <c:val>
            <c:numRef>
              <c:f>Sheet1!$F$2:$F$6</c:f>
              <c:numCache>
                <c:formatCode>General</c:formatCode>
                <c:ptCount val="5"/>
                <c:pt idx="0">
                  <c:v>1</c:v>
                </c:pt>
                <c:pt idx="1">
                  <c:v>9</c:v>
                </c:pt>
                <c:pt idx="2">
                  <c:v>12</c:v>
                </c:pt>
                <c:pt idx="3">
                  <c:v>11</c:v>
                </c:pt>
                <c:pt idx="4">
                  <c:v>13</c:v>
                </c:pt>
              </c:numCache>
            </c:numRef>
          </c:val>
          <c:smooth val="0"/>
        </c:ser>
        <c:dLbls>
          <c:showLegendKey val="0"/>
          <c:showVal val="0"/>
          <c:showCatName val="0"/>
          <c:showSerName val="0"/>
          <c:showPercent val="0"/>
          <c:showBubbleSize val="0"/>
        </c:dLbls>
        <c:smooth val="0"/>
        <c:axId val="85194080"/>
        <c:axId val="85193536"/>
      </c:lineChart>
      <c:catAx>
        <c:axId val="8519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5193536"/>
        <c:crosses val="autoZero"/>
        <c:auto val="1"/>
        <c:lblAlgn val="ctr"/>
        <c:lblOffset val="100"/>
        <c:noMultiLvlLbl val="0"/>
      </c:catAx>
      <c:valAx>
        <c:axId val="8519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51940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82F53-7040-4854-A4B4-3ED5D391CF9E}" type="datetimeFigureOut">
              <a:rPr lang="en-US" smtClean="0"/>
              <a:t>11/13/2015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17067-54D3-441E-A559-430A978A5797}" type="slidenum">
              <a:rPr lang="en-US" smtClean="0"/>
              <a:t>‹#›</a:t>
            </a:fld>
            <a:endParaRPr lang="en-US"/>
          </a:p>
        </p:txBody>
      </p:sp>
    </p:spTree>
    <p:extLst>
      <p:ext uri="{BB962C8B-B14F-4D97-AF65-F5344CB8AC3E}">
        <p14:creationId xmlns:p14="http://schemas.microsoft.com/office/powerpoint/2010/main" val="383496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userpage.fu-berlin.de/~health/engscal.ht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Educational culture, methods, and technology are intersecting to drive interest in what has come to be called the “Flipped Classroom”.</a:t>
            </a:r>
          </a:p>
          <a:p>
            <a:pPr marL="171450" indent="-171450">
              <a:buFont typeface="Arial" panose="020B0604020202020204" pitchFamily="34" charset="0"/>
              <a:buChar char="•"/>
            </a:pPr>
            <a:r>
              <a:rPr lang="en-US" dirty="0" smtClean="0"/>
              <a:t>Theory and practice collide: Many in the field of language education are promoting more communicative and networked approaches to learning. However, expectations are still largely transmission oriented. </a:t>
            </a:r>
          </a:p>
          <a:p>
            <a:pPr marL="171450" indent="-171450">
              <a:buFont typeface="Arial" panose="020B0604020202020204" pitchFamily="34" charset="0"/>
              <a:buChar char="•"/>
            </a:pPr>
            <a:r>
              <a:rPr lang="en-US" dirty="0" smtClean="0"/>
              <a:t>Flipped learning addresses both of these concerns. </a:t>
            </a:r>
          </a:p>
          <a:p>
            <a:pPr marL="171450" indent="-171450">
              <a:buFont typeface="Arial" panose="020B0604020202020204" pitchFamily="34" charset="0"/>
              <a:buChar char="•"/>
            </a:pPr>
            <a:r>
              <a:rPr lang="en-US" dirty="0" smtClean="0"/>
              <a:t>I view</a:t>
            </a:r>
            <a:r>
              <a:rPr lang="en-US" baseline="0" dirty="0" smtClean="0"/>
              <a:t> this largely as a compromise that can work to change classroom practice and maybe even change the public perception of knowledge and how we learn.</a:t>
            </a:r>
            <a:endParaRPr lang="en-US" dirty="0" smtClean="0"/>
          </a:p>
        </p:txBody>
      </p:sp>
      <p:sp>
        <p:nvSpPr>
          <p:cNvPr id="4" name="Slide Number Placeholder 3"/>
          <p:cNvSpPr>
            <a:spLocks noGrp="1"/>
          </p:cNvSpPr>
          <p:nvPr>
            <p:ph type="sldNum" sz="quarter" idx="10"/>
          </p:nvPr>
        </p:nvSpPr>
        <p:spPr/>
        <p:txBody>
          <a:bodyPr/>
          <a:lstStyle/>
          <a:p>
            <a:fld id="{02B17067-54D3-441E-A559-430A978A5797}" type="slidenum">
              <a:rPr lang="en-US" smtClean="0"/>
              <a:t>3</a:t>
            </a:fld>
            <a:endParaRPr lang="en-US"/>
          </a:p>
        </p:txBody>
      </p:sp>
    </p:spTree>
    <p:extLst>
      <p:ext uri="{BB962C8B-B14F-4D97-AF65-F5344CB8AC3E}">
        <p14:creationId xmlns:p14="http://schemas.microsoft.com/office/powerpoint/2010/main" val="2541190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positive correlation</a:t>
            </a:r>
            <a:r>
              <a:rPr lang="en-US" baseline="0" dirty="0" smtClean="0"/>
              <a:t> between those who thought that it is important to check whether students did the homework and that the quizzes were good for this purpose as well as a high positive correlation between thinking that the online quizzes were a good way to check if students watched the video and reported completion of the quizzes. Those who think it is good and effective are more likely to complete/participate in the system.</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14</a:t>
            </a:fld>
            <a:endParaRPr lang="en-US"/>
          </a:p>
        </p:txBody>
      </p:sp>
    </p:spTree>
    <p:extLst>
      <p:ext uri="{BB962C8B-B14F-4D97-AF65-F5344CB8AC3E}">
        <p14:creationId xmlns:p14="http://schemas.microsoft.com/office/powerpoint/2010/main" val="3531670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seems that those who found value in the course activities</a:t>
            </a:r>
            <a:r>
              <a:rPr lang="en-US" baseline="0" dirty="0" smtClean="0"/>
              <a:t> tended to participate to the best of their ability. </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15</a:t>
            </a:fld>
            <a:endParaRPr lang="en-US"/>
          </a:p>
        </p:txBody>
      </p:sp>
    </p:spTree>
    <p:extLst>
      <p:ext uri="{BB962C8B-B14F-4D97-AF65-F5344CB8AC3E}">
        <p14:creationId xmlns:p14="http://schemas.microsoft.com/office/powerpoint/2010/main" val="3528115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moderate correlation between those favoring online materials and mobile-ready materials. I was a little surprised. I thought that would have been a clearer relationship.</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16</a:t>
            </a:fld>
            <a:endParaRPr lang="en-US"/>
          </a:p>
        </p:txBody>
      </p:sp>
    </p:spTree>
    <p:extLst>
      <p:ext uri="{BB962C8B-B14F-4D97-AF65-F5344CB8AC3E}">
        <p14:creationId xmlns:p14="http://schemas.microsoft.com/office/powerpoint/2010/main" val="1043454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Cronbach’s alpha:</a:t>
            </a:r>
            <a:r>
              <a:rPr lang="en-US" sz="1200" b="0" i="0" kern="1200" baseline="0" dirty="0" smtClean="0">
                <a:solidFill>
                  <a:schemeClr val="tx1"/>
                </a:solidFill>
                <a:effectLst/>
                <a:latin typeface="+mn-lt"/>
                <a:ea typeface="+mn-ea"/>
                <a:cs typeface="+mn-cs"/>
              </a:rPr>
              <a:t> 10 items; </a:t>
            </a:r>
            <a:r>
              <a:rPr lang="el-GR" sz="1200" b="0" i="0" kern="1200" baseline="0" dirty="0" smtClean="0">
                <a:solidFill>
                  <a:schemeClr val="tx1"/>
                </a:solidFill>
                <a:effectLst/>
                <a:latin typeface="+mn-lt"/>
                <a:ea typeface="Malgun Gothic" panose="020B0503020000020004" pitchFamily="34" charset="-127"/>
                <a:cs typeface="+mn-cs"/>
              </a:rPr>
              <a:t>α</a:t>
            </a:r>
            <a:r>
              <a:rPr lang="en-US" sz="1200" b="0" i="0" kern="1200" baseline="0" dirty="0" smtClean="0">
                <a:solidFill>
                  <a:schemeClr val="tx1"/>
                </a:solidFill>
                <a:effectLst/>
                <a:latin typeface="+mn-lt"/>
                <a:ea typeface="Malgun Gothic" panose="020B0503020000020004" pitchFamily="34" charset="-127"/>
                <a:cs typeface="+mn-cs"/>
              </a:rPr>
              <a:t>=.91</a:t>
            </a:r>
            <a:endParaRPr lang="en-US" dirty="0" smtClean="0"/>
          </a:p>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17</a:t>
            </a:fld>
            <a:endParaRPr lang="en-US"/>
          </a:p>
        </p:txBody>
      </p:sp>
    </p:spTree>
    <p:extLst>
      <p:ext uri="{BB962C8B-B14F-4D97-AF65-F5344CB8AC3E}">
        <p14:creationId xmlns:p14="http://schemas.microsoft.com/office/powerpoint/2010/main" val="413540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Those with high</a:t>
            </a:r>
            <a:r>
              <a:rPr lang="en-US" baseline="0" dirty="0" smtClean="0"/>
              <a:t> anxiety prefer to listen over participate??</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18</a:t>
            </a:fld>
            <a:endParaRPr lang="en-US"/>
          </a:p>
        </p:txBody>
      </p:sp>
    </p:spTree>
    <p:extLst>
      <p:ext uri="{BB962C8B-B14F-4D97-AF65-F5344CB8AC3E}">
        <p14:creationId xmlns:p14="http://schemas.microsoft.com/office/powerpoint/2010/main" val="2271416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19</a:t>
            </a:fld>
            <a:endParaRPr lang="en-US"/>
          </a:p>
        </p:txBody>
      </p:sp>
    </p:spTree>
    <p:extLst>
      <p:ext uri="{BB962C8B-B14F-4D97-AF65-F5344CB8AC3E}">
        <p14:creationId xmlns:p14="http://schemas.microsoft.com/office/powerpoint/2010/main" val="3002821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Reminders</a:t>
            </a:r>
            <a:r>
              <a:rPr lang="en-US" baseline="0" dirty="0" smtClean="0"/>
              <a:t> helped to increase quiz completion from 70% to 90% from the previous semester.</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22</a:t>
            </a:fld>
            <a:endParaRPr lang="en-US"/>
          </a:p>
        </p:txBody>
      </p:sp>
    </p:spTree>
    <p:extLst>
      <p:ext uri="{BB962C8B-B14F-4D97-AF65-F5344CB8AC3E}">
        <p14:creationId xmlns:p14="http://schemas.microsoft.com/office/powerpoint/2010/main" val="1651862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Slight  disagreement that the lectures were too long. Most indicated that 10-15 minutes was adequate.</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23</a:t>
            </a:fld>
            <a:endParaRPr lang="en-US"/>
          </a:p>
        </p:txBody>
      </p:sp>
    </p:spTree>
    <p:extLst>
      <p:ext uri="{BB962C8B-B14F-4D97-AF65-F5344CB8AC3E}">
        <p14:creationId xmlns:p14="http://schemas.microsoft.com/office/powerpoint/2010/main" val="3510782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39</a:t>
            </a:fld>
            <a:endParaRPr lang="en-US"/>
          </a:p>
        </p:txBody>
      </p:sp>
    </p:spTree>
    <p:extLst>
      <p:ext uri="{BB962C8B-B14F-4D97-AF65-F5344CB8AC3E}">
        <p14:creationId xmlns:p14="http://schemas.microsoft.com/office/powerpoint/2010/main" val="3575813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40</a:t>
            </a:fld>
            <a:endParaRPr lang="en-US"/>
          </a:p>
        </p:txBody>
      </p:sp>
    </p:spTree>
    <p:extLst>
      <p:ext uri="{BB962C8B-B14F-4D97-AF65-F5344CB8AC3E}">
        <p14:creationId xmlns:p14="http://schemas.microsoft.com/office/powerpoint/2010/main" val="1666479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Difference from previous front-loading of content</a:t>
            </a:r>
          </a:p>
          <a:p>
            <a:pPr marL="628650" lvl="1" indent="-171450">
              <a:buFont typeface="Arial" panose="020B0604020202020204" pitchFamily="34" charset="0"/>
              <a:buChar char="•"/>
            </a:pPr>
            <a:r>
              <a:rPr lang="en-US" dirty="0" smtClean="0"/>
              <a:t>What differentiates flipped teaching is the promotion of technology to create, deliver, consume, and assess understanding of content outside of class. This makes flipped teaching a truly 21</a:t>
            </a:r>
            <a:r>
              <a:rPr lang="en-US" baseline="30000" dirty="0" smtClean="0"/>
              <a:t>st</a:t>
            </a:r>
            <a:r>
              <a:rPr lang="en-US" dirty="0" smtClean="0"/>
              <a:t> Century approach.</a:t>
            </a:r>
          </a:p>
        </p:txBody>
      </p:sp>
      <p:sp>
        <p:nvSpPr>
          <p:cNvPr id="4" name="Slide Number Placeholder 3"/>
          <p:cNvSpPr>
            <a:spLocks noGrp="1"/>
          </p:cNvSpPr>
          <p:nvPr>
            <p:ph type="sldNum" sz="quarter" idx="10"/>
          </p:nvPr>
        </p:nvSpPr>
        <p:spPr/>
        <p:txBody>
          <a:bodyPr/>
          <a:lstStyle/>
          <a:p>
            <a:fld id="{02B17067-54D3-441E-A559-430A978A5797}" type="slidenum">
              <a:rPr lang="en-US" smtClean="0"/>
              <a:t>4</a:t>
            </a:fld>
            <a:endParaRPr lang="en-US"/>
          </a:p>
        </p:txBody>
      </p:sp>
    </p:spTree>
    <p:extLst>
      <p:ext uri="{BB962C8B-B14F-4D97-AF65-F5344CB8AC3E}">
        <p14:creationId xmlns:p14="http://schemas.microsoft.com/office/powerpoint/2010/main" val="148750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smtClean="0"/>
              <a:t>Walvoord</a:t>
            </a:r>
            <a:r>
              <a:rPr lang="en-US" baseline="0" dirty="0" smtClean="0"/>
              <a:t> &amp; Anderson (1998) – Promoted a similar approach that included the use of technology to “gain first-exposure” learning outside of class and then used the classroom to focus on higher-order thinking skills (Bloom: </a:t>
            </a:r>
            <a:r>
              <a:rPr lang="en-US" sz="1200" b="0" i="0" u="none" strike="noStrike" kern="1200" dirty="0" smtClean="0">
                <a:solidFill>
                  <a:schemeClr val="tx1"/>
                </a:solidFill>
                <a:effectLst/>
                <a:latin typeface="+mn-lt"/>
                <a:ea typeface="+mn-ea"/>
                <a:cs typeface="+mn-cs"/>
              </a:rPr>
              <a:t>application, analysis, synthesis, and evaluation)</a:t>
            </a:r>
          </a:p>
          <a:p>
            <a:pPr marL="171450" indent="-171450">
              <a:buFont typeface="Arial" panose="020B0604020202020204" pitchFamily="34" charset="0"/>
              <a:buChar char="•"/>
            </a:pPr>
            <a:r>
              <a:rPr lang="en-US" dirty="0" err="1" smtClean="0"/>
              <a:t>Lage</a:t>
            </a:r>
            <a:r>
              <a:rPr lang="en-US" dirty="0" smtClean="0"/>
              <a:t>, Platt, &amp; Treglia (2000)</a:t>
            </a:r>
            <a:r>
              <a:rPr lang="en-US" baseline="0" dirty="0" smtClean="0"/>
              <a:t> – Termed it “Inverting” the classroom. Focused on addressing learning styles. Addressed the fact that this approach could be a compromise for constraints imposed by some teachers by institutions (society).</a:t>
            </a:r>
          </a:p>
          <a:p>
            <a:pPr marL="171450" indent="-171450">
              <a:buFont typeface="Arial" panose="020B0604020202020204" pitchFamily="34" charset="0"/>
              <a:buChar char="•"/>
            </a:pPr>
            <a:r>
              <a:rPr lang="en-US" dirty="0" smtClean="0"/>
              <a:t>Baker (2000) – Termed</a:t>
            </a:r>
            <a:r>
              <a:rPr lang="en-US" baseline="0" dirty="0" smtClean="0"/>
              <a:t> it the “classroom flip”. Focused on helping teachers </a:t>
            </a:r>
            <a:r>
              <a:rPr lang="en-US" sz="1200" b="0" i="0" u="none" strike="noStrike" kern="1200" dirty="0" smtClean="0">
                <a:solidFill>
                  <a:schemeClr val="tx1"/>
                </a:solidFill>
                <a:effectLst/>
                <a:latin typeface="+mn-lt"/>
                <a:ea typeface="+mn-ea"/>
                <a:cs typeface="+mn-cs"/>
              </a:rPr>
              <a:t>"become the guide on the side" instead of the "sage on the stage.“ Really</a:t>
            </a:r>
            <a:r>
              <a:rPr lang="en-US" sz="1200" b="0" i="0" u="none" strike="noStrike" kern="1200" baseline="0" dirty="0" smtClean="0">
                <a:solidFill>
                  <a:schemeClr val="tx1"/>
                </a:solidFill>
                <a:effectLst/>
                <a:latin typeface="+mn-lt"/>
                <a:ea typeface="+mn-ea"/>
                <a:cs typeface="+mn-cs"/>
              </a:rPr>
              <a:t> emphasized the role of technology, particularly CMS/LMS for managing “homework”, to free time for active learning activities and collaboration.</a:t>
            </a:r>
          </a:p>
          <a:p>
            <a:pPr marL="171450" indent="-171450">
              <a:buFont typeface="Arial" panose="020B0604020202020204" pitchFamily="34" charset="0"/>
              <a:buChar char="•"/>
            </a:pPr>
            <a:r>
              <a:rPr lang="en-US" sz="1200" b="0" i="0" u="none" strike="noStrike" kern="1200" baseline="0" dirty="0" smtClean="0">
                <a:solidFill>
                  <a:schemeClr val="tx1"/>
                </a:solidFill>
                <a:effectLst/>
                <a:latin typeface="+mn-lt"/>
                <a:ea typeface="+mn-ea"/>
                <a:cs typeface="+mn-cs"/>
              </a:rPr>
              <a:t>Sal Kahn (2006) – His role is less theoretical, but more practical. His YouTube collection of simple, short, focused math tutorials eventually became the foundation for the Kahn Academy. His example was widely discussed in both teaching and research circles. His videos were criticized for propagating the transmission model of instruction, yet many saw this as one way to provide the lectures that so many expected while freeing class time for students to engage the content.</a:t>
            </a:r>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Bergman</a:t>
            </a:r>
            <a:r>
              <a:rPr lang="en-US" baseline="0" dirty="0" smtClean="0"/>
              <a:t> &amp; </a:t>
            </a:r>
            <a:r>
              <a:rPr lang="en-US" baseline="0" dirty="0" err="1" smtClean="0"/>
              <a:t>Sams</a:t>
            </a:r>
            <a:r>
              <a:rPr lang="en-US" baseline="0" dirty="0" smtClean="0"/>
              <a:t> (2007) m</a:t>
            </a:r>
            <a:r>
              <a:rPr lang="en-US" dirty="0" smtClean="0"/>
              <a:t>odelled (and evangelized) the flipped classroom with their high school science students in Colorado. They are probably</a:t>
            </a:r>
            <a:r>
              <a:rPr lang="en-US" baseline="0" dirty="0" smtClean="0"/>
              <a:t> the most frequently used examples in blogs and teaching magazines (practice-oriented discussions).  They later published a book to further promote their model and experiences (</a:t>
            </a:r>
            <a:r>
              <a:rPr lang="en-US" baseline="0" dirty="0" err="1" smtClean="0"/>
              <a:t>Sams</a:t>
            </a:r>
            <a:r>
              <a:rPr lang="en-US" baseline="0" dirty="0" smtClean="0"/>
              <a:t> &amp; Bergman, 2012). </a:t>
            </a:r>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indent="-171450">
              <a:buFont typeface="Arial" panose="020B0604020202020204" pitchFamily="34" charset="0"/>
              <a:buChar char="•"/>
            </a:pPr>
            <a:r>
              <a:rPr lang="en-US" dirty="0" smtClean="0"/>
              <a:t>Focus on interaction and experience over transmission (Vygotsky, 1978; Piaget, 1957)</a:t>
            </a:r>
          </a:p>
          <a:p>
            <a:pPr marL="171450" indent="-171450">
              <a:buFont typeface="Arial" panose="020B0604020202020204" pitchFamily="34" charset="0"/>
              <a:buChar char="•"/>
            </a:pPr>
            <a:r>
              <a:rPr lang="en-US" dirty="0" smtClean="0"/>
              <a:t>Students have liked flipped implementations (Bergman &amp; </a:t>
            </a:r>
            <a:r>
              <a:rPr lang="en-US" dirty="0" err="1" smtClean="0"/>
              <a:t>Sams</a:t>
            </a:r>
            <a:r>
              <a:rPr lang="en-US" dirty="0" smtClean="0"/>
              <a:t>, 2012; </a:t>
            </a:r>
            <a:r>
              <a:rPr lang="en-US" dirty="0" err="1" smtClean="0"/>
              <a:t>Foertsch</a:t>
            </a:r>
            <a:r>
              <a:rPr lang="en-US" dirty="0" smtClean="0"/>
              <a:t>, et al, 2002; </a:t>
            </a:r>
            <a:r>
              <a:rPr lang="en-US" dirty="0" err="1" smtClean="0"/>
              <a:t>Strayer</a:t>
            </a:r>
            <a:r>
              <a:rPr lang="en-US" dirty="0" smtClean="0"/>
              <a:t>, 2007; Kim, Byun, &amp; Lee, 2012; </a:t>
            </a:r>
            <a:r>
              <a:rPr lang="en-US" dirty="0" err="1" smtClean="0"/>
              <a:t>Lage</a:t>
            </a:r>
            <a:r>
              <a:rPr lang="en-US" dirty="0" smtClean="0"/>
              <a:t>, Platt, &amp; Treglia, 2000; Mazur, 1991)</a:t>
            </a:r>
          </a:p>
          <a:p>
            <a:pPr marL="171450" indent="-171450">
              <a:buFont typeface="Arial" panose="020B0604020202020204" pitchFamily="34" charset="0"/>
              <a:buChar char="•"/>
            </a:pPr>
            <a:r>
              <a:rPr lang="en-US" dirty="0" smtClean="0"/>
              <a:t>Some students struggled as the flipped class required a change in their process (</a:t>
            </a:r>
            <a:r>
              <a:rPr lang="en-US" dirty="0" err="1" smtClean="0"/>
              <a:t>Foertsch</a:t>
            </a:r>
            <a:r>
              <a:rPr lang="en-US" dirty="0" smtClean="0"/>
              <a:t>, et al, 2002; </a:t>
            </a:r>
            <a:r>
              <a:rPr lang="en-US" dirty="0" err="1" smtClean="0"/>
              <a:t>Lage</a:t>
            </a:r>
            <a:r>
              <a:rPr lang="en-US" dirty="0" smtClean="0"/>
              <a:t>, Platt, and Treglia, 2000; </a:t>
            </a:r>
            <a:r>
              <a:rPr lang="en-US" dirty="0" err="1" smtClean="0"/>
              <a:t>Strayer</a:t>
            </a:r>
            <a:r>
              <a:rPr lang="en-US" dirty="0" smtClean="0"/>
              <a:t>, 2007)</a:t>
            </a:r>
          </a:p>
          <a:p>
            <a:pPr marL="171450" indent="-171450">
              <a:buFont typeface="Arial" panose="020B0604020202020204" pitchFamily="34" charset="0"/>
              <a:buChar char="•"/>
            </a:pPr>
            <a:r>
              <a:rPr lang="en-US" dirty="0" smtClean="0"/>
              <a:t>Self-efficacy (Bandura, 1997)</a:t>
            </a:r>
          </a:p>
          <a:p>
            <a:pPr marL="171450" indent="-171450">
              <a:buFont typeface="Arial" panose="020B0604020202020204" pitchFamily="34" charset="0"/>
              <a:buChar char="•"/>
            </a:pPr>
            <a:r>
              <a:rPr lang="en-US" dirty="0" smtClean="0"/>
              <a:t>Those using video lectures outperform f2f (Cohen, </a:t>
            </a:r>
            <a:r>
              <a:rPr lang="en-US" dirty="0" err="1" smtClean="0"/>
              <a:t>Ebeling</a:t>
            </a:r>
            <a:r>
              <a:rPr lang="en-US" dirty="0" smtClean="0"/>
              <a:t>, &amp; </a:t>
            </a:r>
            <a:r>
              <a:rPr lang="en-US" dirty="0" err="1" smtClean="0"/>
              <a:t>Kulik</a:t>
            </a:r>
            <a:r>
              <a:rPr lang="en-US" dirty="0" smtClean="0"/>
              <a:t>, 1981; Zhang, Zhou, Briggs, &amp; </a:t>
            </a:r>
            <a:r>
              <a:rPr lang="en-US" dirty="0" err="1" smtClean="0"/>
              <a:t>Nunamaker</a:t>
            </a:r>
            <a:r>
              <a:rPr lang="en-US" dirty="0" smtClean="0"/>
              <a:t>, 2006; McNeil, 1989)</a:t>
            </a:r>
          </a:p>
          <a:p>
            <a:pPr marL="171450" indent="-171450">
              <a:buFont typeface="Arial" panose="020B0604020202020204" pitchFamily="34" charset="0"/>
              <a:buChar char="•"/>
            </a:pPr>
            <a:r>
              <a:rPr lang="en-US" dirty="0" smtClean="0"/>
              <a:t>Those who watched videos came to class more prepared (</a:t>
            </a:r>
            <a:r>
              <a:rPr lang="en-US" dirty="0" err="1" smtClean="0"/>
              <a:t>DeGrazia</a:t>
            </a:r>
            <a:r>
              <a:rPr lang="en-US" dirty="0" smtClean="0"/>
              <a:t>, Falconer, Nicodemus, and Medlin, 2012)</a:t>
            </a:r>
          </a:p>
          <a:p>
            <a:pPr marL="171450" indent="-171450">
              <a:buFont typeface="Arial" panose="020B0604020202020204" pitchFamily="34" charset="0"/>
              <a:buChar char="•"/>
            </a:pPr>
            <a:r>
              <a:rPr lang="en-US" dirty="0" smtClean="0"/>
              <a:t>Students preferred f2f lectures to video, but also preferred interactive classes over f2f lectures (Toto &amp; Nguyen, 2009)</a:t>
            </a:r>
          </a:p>
          <a:p>
            <a:pPr marL="171450" indent="-171450">
              <a:buFont typeface="Arial" panose="020B0604020202020204" pitchFamily="34" charset="0"/>
              <a:buChar char="•"/>
            </a:pPr>
            <a:r>
              <a:rPr lang="en-US" dirty="0" smtClean="0"/>
              <a:t>Shorter videos are preferred (</a:t>
            </a:r>
            <a:r>
              <a:rPr lang="en-US" dirty="0" err="1" smtClean="0"/>
              <a:t>Zappe</a:t>
            </a:r>
            <a:r>
              <a:rPr lang="en-US" dirty="0" smtClean="0"/>
              <a:t>, </a:t>
            </a:r>
            <a:r>
              <a:rPr lang="en-US" dirty="0" err="1" smtClean="0"/>
              <a:t>Lieicht</a:t>
            </a:r>
            <a:r>
              <a:rPr lang="en-US" dirty="0" smtClean="0"/>
              <a:t>, </a:t>
            </a:r>
            <a:r>
              <a:rPr lang="en-US" dirty="0" err="1" smtClean="0"/>
              <a:t>Messner</a:t>
            </a:r>
            <a:r>
              <a:rPr lang="en-US" dirty="0" smtClean="0"/>
              <a:t>, </a:t>
            </a:r>
            <a:r>
              <a:rPr lang="en-US" dirty="0" err="1" smtClean="0"/>
              <a:t>Litzinger</a:t>
            </a:r>
            <a:r>
              <a:rPr lang="en-US" dirty="0" smtClean="0"/>
              <a:t>, &amp; Lee, 2009)</a:t>
            </a:r>
          </a:p>
          <a:p>
            <a:pPr marL="171450" indent="-171450">
              <a:buFont typeface="Arial" panose="020B0604020202020204" pitchFamily="34" charset="0"/>
              <a:buChar char="•"/>
            </a:pPr>
            <a:r>
              <a:rPr lang="en-US" dirty="0" smtClean="0"/>
              <a:t>Positive reports of Korean implementation in Busan (Horn, 2014)</a:t>
            </a:r>
          </a:p>
          <a:p>
            <a:pPr marL="171450" indent="-171450">
              <a:buFont typeface="Arial" panose="020B0604020202020204" pitchFamily="34" charset="0"/>
              <a:buChar char="•"/>
            </a:pPr>
            <a:r>
              <a:rPr lang="en-US" dirty="0" smtClean="0"/>
              <a:t>Increase in engagement and achievement (</a:t>
            </a:r>
            <a:r>
              <a:rPr lang="en-US" dirty="0" err="1" smtClean="0"/>
              <a:t>McGiveny-Burelle</a:t>
            </a:r>
            <a:r>
              <a:rPr lang="en-US" dirty="0" smtClean="0"/>
              <a:t> &amp; </a:t>
            </a:r>
            <a:r>
              <a:rPr lang="en-US" dirty="0" err="1" smtClean="0"/>
              <a:t>Xue</a:t>
            </a:r>
            <a:r>
              <a:rPr lang="en-US" dirty="0" smtClean="0"/>
              <a:t>, 2013; Love, Hodge, </a:t>
            </a:r>
            <a:r>
              <a:rPr lang="en-US" dirty="0" err="1" smtClean="0"/>
              <a:t>Grandgenett</a:t>
            </a:r>
            <a:r>
              <a:rPr lang="en-US" dirty="0" smtClean="0"/>
              <a:t>, &amp; Swift, 2013)</a:t>
            </a:r>
          </a:p>
          <a:p>
            <a:pPr marL="171450" indent="-171450">
              <a:buFont typeface="Arial" panose="020B0604020202020204" pitchFamily="34" charset="0"/>
              <a:buChar char="•"/>
            </a:pPr>
            <a:r>
              <a:rPr lang="en-US" dirty="0" smtClean="0"/>
              <a:t>Bloom’s Taxonomy (Bloom, ; </a:t>
            </a:r>
            <a:r>
              <a:rPr lang="en-US" dirty="0" err="1" smtClean="0"/>
              <a:t>Krathwohl</a:t>
            </a:r>
            <a:r>
              <a:rPr lang="en-US" dirty="0" smtClean="0"/>
              <a:t>, 2002)</a:t>
            </a:r>
          </a:p>
          <a:p>
            <a:pPr marL="171450" indent="-171450">
              <a:buFont typeface="Arial" panose="020B0604020202020204" pitchFamily="34" charset="0"/>
              <a:buChar char="•"/>
            </a:pPr>
            <a:r>
              <a:rPr lang="en-US" dirty="0" smtClean="0"/>
              <a:t>Mobile phone penetration at 83% in Korea (</a:t>
            </a:r>
            <a:r>
              <a:rPr lang="en-US" dirty="0" err="1" smtClean="0"/>
              <a:t>Yonhap</a:t>
            </a:r>
            <a:r>
              <a:rPr lang="en-US" dirty="0" smtClean="0"/>
              <a:t> News, 2015)</a:t>
            </a:r>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
        <p:nvSpPr>
          <p:cNvPr id="4" name="Slide Number Placeholder 3"/>
          <p:cNvSpPr>
            <a:spLocks noGrp="1"/>
          </p:cNvSpPr>
          <p:nvPr>
            <p:ph type="sldNum" sz="quarter" idx="10"/>
          </p:nvPr>
        </p:nvSpPr>
        <p:spPr/>
        <p:txBody>
          <a:bodyPr/>
          <a:lstStyle/>
          <a:p>
            <a:fld id="{02B17067-54D3-441E-A559-430A978A5797}" type="slidenum">
              <a:rPr lang="en-US" smtClean="0"/>
              <a:t>5</a:t>
            </a:fld>
            <a:endParaRPr lang="en-US"/>
          </a:p>
        </p:txBody>
      </p:sp>
    </p:spTree>
    <p:extLst>
      <p:ext uri="{BB962C8B-B14F-4D97-AF65-F5344CB8AC3E}">
        <p14:creationId xmlns:p14="http://schemas.microsoft.com/office/powerpoint/2010/main" val="434833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dirty="0" smtClean="0"/>
              <a:t>Korean Teachers Exam – </a:t>
            </a:r>
            <a:r>
              <a:rPr lang="ko-KR" altLang="en-US" dirty="0" smtClean="0"/>
              <a:t>중등학교 교사신규 임용후보자선정경쟁시험</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8</a:t>
            </a:fld>
            <a:endParaRPr lang="en-US"/>
          </a:p>
        </p:txBody>
      </p:sp>
    </p:spTree>
    <p:extLst>
      <p:ext uri="{BB962C8B-B14F-4D97-AF65-F5344CB8AC3E}">
        <p14:creationId xmlns:p14="http://schemas.microsoft.com/office/powerpoint/2010/main" val="1521127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dirty="0" smtClean="0"/>
              <a:t>Korean Teachers Exam – </a:t>
            </a:r>
            <a:r>
              <a:rPr lang="ko-KR" altLang="en-US" dirty="0" smtClean="0"/>
              <a:t>중등학교 교사신규 임용후보자선정경쟁시험</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9</a:t>
            </a:fld>
            <a:endParaRPr lang="en-US"/>
          </a:p>
        </p:txBody>
      </p:sp>
    </p:spTree>
    <p:extLst>
      <p:ext uri="{BB962C8B-B14F-4D97-AF65-F5344CB8AC3E}">
        <p14:creationId xmlns:p14="http://schemas.microsoft.com/office/powerpoint/2010/main" val="313153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designed the course</a:t>
            </a:r>
            <a:r>
              <a:rPr lang="en-US" baseline="0" dirty="0" smtClean="0"/>
              <a:t>s much like Baker (2000) suggested and Bergman &amp; </a:t>
            </a:r>
            <a:r>
              <a:rPr lang="en-US" baseline="0" dirty="0" err="1" smtClean="0"/>
              <a:t>Sams</a:t>
            </a:r>
            <a:r>
              <a:rPr lang="en-US" baseline="0" dirty="0" smtClean="0"/>
              <a:t> (2012) did.</a:t>
            </a:r>
          </a:p>
          <a:p>
            <a:pPr marL="171450" indent="-171450">
              <a:buFont typeface="Arial" panose="020B0604020202020204" pitchFamily="34" charset="0"/>
              <a:buChar char="•"/>
            </a:pPr>
            <a:r>
              <a:rPr lang="en-US" baseline="0" dirty="0" smtClean="0"/>
              <a:t>LMS to organize</a:t>
            </a:r>
          </a:p>
          <a:p>
            <a:pPr marL="171450" indent="-171450">
              <a:buFont typeface="Arial" panose="020B0604020202020204" pitchFamily="34" charset="0"/>
              <a:buChar char="•"/>
            </a:pPr>
            <a:r>
              <a:rPr lang="en-US" baseline="0" dirty="0" smtClean="0"/>
              <a:t>Video lectures</a:t>
            </a:r>
          </a:p>
          <a:p>
            <a:pPr marL="171450" indent="-171450">
              <a:buFont typeface="Arial" panose="020B0604020202020204" pitchFamily="34" charset="0"/>
              <a:buChar char="•"/>
            </a:pPr>
            <a:r>
              <a:rPr lang="en-US" baseline="0" dirty="0" smtClean="0"/>
              <a:t>Assessment: quizzes, writing samples, and classroom performance</a:t>
            </a:r>
          </a:p>
          <a:p>
            <a:pPr marL="171450" indent="-171450">
              <a:buFont typeface="Arial" panose="020B0604020202020204" pitchFamily="34" charset="0"/>
              <a:buChar char="•"/>
            </a:pPr>
            <a:r>
              <a:rPr lang="en-US" baseline="0" dirty="0" smtClean="0"/>
              <a:t>Classroom activities that encourage higher-order processing of the content</a:t>
            </a:r>
          </a:p>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10</a:t>
            </a:fld>
            <a:endParaRPr lang="en-US"/>
          </a:p>
        </p:txBody>
      </p:sp>
    </p:spTree>
    <p:extLst>
      <p:ext uri="{BB962C8B-B14F-4D97-AF65-F5344CB8AC3E}">
        <p14:creationId xmlns:p14="http://schemas.microsoft.com/office/powerpoint/2010/main" val="457009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none" strike="noStrike" kern="1200" dirty="0" smtClean="0">
                <a:solidFill>
                  <a:schemeClr val="tx1"/>
                </a:solidFill>
                <a:effectLst/>
                <a:latin typeface="+mn-lt"/>
                <a:ea typeface="+mn-ea"/>
                <a:cs typeface="+mn-cs"/>
              </a:rPr>
              <a:t>The General Self-Efficacy Scale (GSE)</a:t>
            </a:r>
          </a:p>
          <a:p>
            <a:pPr marL="171450" lvl="0" indent="-171450">
              <a:buFont typeface="Arial" panose="020B0604020202020204" pitchFamily="34" charset="0"/>
              <a:buChar char="•"/>
            </a:pPr>
            <a:r>
              <a:rPr lang="en-US" u="none" strike="noStrike" dirty="0" err="1" smtClean="0">
                <a:effectLst/>
              </a:rPr>
              <a:t>Schwarzer</a:t>
            </a:r>
            <a:r>
              <a:rPr lang="en-US" u="none" strike="noStrike" dirty="0" smtClean="0">
                <a:effectLst/>
              </a:rPr>
              <a:t>, R., &amp; Jerusalem, M. (1995). Generalized Self-Efficacy scale. In J. </a:t>
            </a:r>
            <a:r>
              <a:rPr lang="en-US" u="none" strike="noStrike" dirty="0" err="1" smtClean="0">
                <a:effectLst/>
              </a:rPr>
              <a:t>Weinman</a:t>
            </a:r>
            <a:r>
              <a:rPr lang="en-US" u="none" strike="noStrike" dirty="0" smtClean="0">
                <a:effectLst/>
              </a:rPr>
              <a:t>, S. Wright, &amp; M. Johnston, Measures in health psychology: A user’s portfolio. Causal and control beliefs (pp. 35-37). Windsor, UK: NFER-NELSON.</a:t>
            </a:r>
          </a:p>
          <a:p>
            <a:pPr marL="628650" lvl="1" indent="-171450">
              <a:buFont typeface="Arial" panose="020B0604020202020204" pitchFamily="34" charset="0"/>
              <a:buChar char="•"/>
            </a:pPr>
            <a:r>
              <a:rPr lang="en-US" sz="1200" u="none" strike="noStrike" kern="1200" dirty="0" smtClean="0">
                <a:solidFill>
                  <a:schemeClr val="tx1"/>
                </a:solidFill>
                <a:effectLst/>
                <a:latin typeface="+mn-lt"/>
                <a:ea typeface="+mn-ea"/>
                <a:cs typeface="+mn-cs"/>
              </a:rPr>
              <a:t>English - </a:t>
            </a:r>
            <a:r>
              <a:rPr lang="en-US" sz="1200" u="none" strike="noStrike" kern="1200" dirty="0" smtClean="0">
                <a:solidFill>
                  <a:schemeClr val="tx1"/>
                </a:solidFill>
                <a:effectLst/>
                <a:latin typeface="+mn-lt"/>
                <a:ea typeface="+mn-ea"/>
                <a:cs typeface="+mn-cs"/>
                <a:hlinkClick r:id="rId3"/>
              </a:rPr>
              <a:t>http://userpage.fu-berlin.de/~health/engscal.htm</a:t>
            </a:r>
            <a:endParaRPr lang="en-US" sz="1200" u="none" strike="noStrike"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u="none" strike="noStrike" dirty="0" smtClean="0">
                <a:effectLst/>
              </a:rPr>
              <a:t>Universal construct, including Korean - </a:t>
            </a:r>
            <a:r>
              <a:rPr lang="en-US" u="none" strike="noStrike" dirty="0" err="1" smtClean="0">
                <a:effectLst/>
              </a:rPr>
              <a:t>Luszczynska</a:t>
            </a:r>
            <a:r>
              <a:rPr lang="en-US" u="none" strike="noStrike" dirty="0" smtClean="0">
                <a:effectLst/>
              </a:rPr>
              <a:t>, A., </a:t>
            </a:r>
            <a:r>
              <a:rPr lang="en-US" u="none" strike="noStrike" dirty="0" err="1" smtClean="0">
                <a:effectLst/>
              </a:rPr>
              <a:t>Scholz</a:t>
            </a:r>
            <a:r>
              <a:rPr lang="en-US" u="none" strike="noStrike" dirty="0" smtClean="0">
                <a:effectLst/>
              </a:rPr>
              <a:t>, U., &amp; </a:t>
            </a:r>
            <a:r>
              <a:rPr lang="en-US" u="none" strike="noStrike" dirty="0" err="1" smtClean="0">
                <a:effectLst/>
              </a:rPr>
              <a:t>Schwarzer</a:t>
            </a:r>
            <a:r>
              <a:rPr lang="en-US" u="none" strike="noStrike" dirty="0" smtClean="0">
                <a:effectLst/>
              </a:rPr>
              <a:t>, R. (2005). The general self-efficacy scale: Multicultural validation studies. The Journal of Psychology, 139(5), 439–457. </a:t>
            </a:r>
          </a:p>
          <a:p>
            <a:pPr marL="0" lvl="0" indent="0">
              <a:buFont typeface="Arial" panose="020B0604020202020204" pitchFamily="34" charset="0"/>
              <a:buNone/>
            </a:pPr>
            <a:endParaRPr lang="en-US" u="none" strike="noStrike" dirty="0" smtClean="0">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none" strike="noStrike" kern="1200" dirty="0" smtClean="0">
                <a:solidFill>
                  <a:schemeClr val="tx1"/>
                </a:solidFill>
                <a:effectLst/>
                <a:latin typeface="+mn-lt"/>
                <a:ea typeface="+mn-ea"/>
                <a:cs typeface="+mn-cs"/>
              </a:rPr>
              <a:t>Foreign Language Classroom Anxiety Scale (FLCAS)</a:t>
            </a:r>
          </a:p>
          <a:p>
            <a:pPr marL="171450" lvl="0" indent="-171450">
              <a:buFont typeface="Arial" panose="020B0604020202020204" pitchFamily="34" charset="0"/>
              <a:buChar char="•"/>
            </a:pPr>
            <a:r>
              <a:rPr lang="en-US" sz="1200" dirty="0" smtClean="0"/>
              <a:t>Horwitz, E. K., M. B. Horwitz, et al. (1986). "Foreign language classroom anxiety." </a:t>
            </a:r>
            <a:r>
              <a:rPr lang="en-US" sz="1200" u="sng" dirty="0" smtClean="0"/>
              <a:t>The Modern Language Journal </a:t>
            </a:r>
            <a:r>
              <a:rPr lang="en-US" sz="1200" b="1" u="sng" dirty="0" smtClean="0"/>
              <a:t>70</a:t>
            </a:r>
            <a:r>
              <a:rPr lang="en-US" sz="1200" b="0" u="none" dirty="0" smtClean="0"/>
              <a:t>(2): 125-132.</a:t>
            </a:r>
          </a:p>
          <a:p>
            <a:pPr marL="171450" lvl="0" indent="-171450">
              <a:buFont typeface="Arial" panose="020B0604020202020204" pitchFamily="34" charset="0"/>
              <a:buChar char="•"/>
            </a:pPr>
            <a:r>
              <a:rPr lang="en-US" sz="1200" dirty="0" smtClean="0"/>
              <a:t>Horwitz, E. K. (2001). "Language anxiety and achievement." </a:t>
            </a:r>
            <a:r>
              <a:rPr lang="en-US" sz="1200" u="sng" dirty="0" smtClean="0"/>
              <a:t>Annual Review of Applied Linguistics </a:t>
            </a:r>
            <a:r>
              <a:rPr lang="en-US" sz="1200" b="1" u="sng" dirty="0" smtClean="0"/>
              <a:t>21</a:t>
            </a:r>
            <a:r>
              <a:rPr lang="en-US" sz="1200" b="0" u="sng" dirty="0" smtClean="0"/>
              <a:t>: 112-126.</a:t>
            </a:r>
            <a:endParaRPr lang="en-US" sz="1200" b="0" u="none" dirty="0" smtClean="0"/>
          </a:p>
          <a:p>
            <a:pPr marL="0" lvl="0" indent="0">
              <a:buFont typeface="Arial" panose="020B0604020202020204" pitchFamily="34" charset="0"/>
              <a:buNone/>
            </a:pPr>
            <a:endParaRPr lang="en-US" u="none" strike="noStrike" dirty="0" smtClean="0">
              <a:effectLst/>
            </a:endParaRPr>
          </a:p>
          <a:p>
            <a:pPr marL="0" lvl="0" indent="0">
              <a:buFont typeface="Arial" panose="020B0604020202020204" pitchFamily="34" charset="0"/>
              <a:buNone/>
            </a:pPr>
            <a:r>
              <a:rPr lang="en-US" b="1" u="none" strike="noStrike" dirty="0" smtClean="0">
                <a:effectLst/>
              </a:rPr>
              <a:t>Course Performance Measures</a:t>
            </a:r>
          </a:p>
          <a:p>
            <a:pPr marL="171450" lvl="0" indent="-171450">
              <a:buFont typeface="Arial" panose="020B0604020202020204" pitchFamily="34" charset="0"/>
              <a:buChar char="•"/>
            </a:pPr>
            <a:r>
              <a:rPr lang="en-US" u="none" strike="noStrike" dirty="0" smtClean="0">
                <a:effectLst/>
              </a:rPr>
              <a:t>Is</a:t>
            </a:r>
            <a:r>
              <a:rPr lang="en-US" u="none" strike="noStrike" baseline="0" dirty="0" smtClean="0">
                <a:effectLst/>
              </a:rPr>
              <a:t> there any relationship between survey measures and performance measures?</a:t>
            </a:r>
          </a:p>
          <a:p>
            <a:pPr marL="171450" lvl="0" indent="-171450">
              <a:buFont typeface="Arial" panose="020B0604020202020204" pitchFamily="34" charset="0"/>
              <a:buChar char="•"/>
            </a:pPr>
            <a:endParaRPr lang="en-US" u="none" strike="noStrike" baseline="0" dirty="0" smtClean="0">
              <a:effectLst/>
            </a:endParaRPr>
          </a:p>
          <a:p>
            <a:pPr marL="0" lvl="0" indent="0">
              <a:buFont typeface="Arial" panose="020B0604020202020204" pitchFamily="34" charset="0"/>
              <a:buNone/>
            </a:pPr>
            <a:r>
              <a:rPr lang="en-US" b="1" u="none" strike="noStrike" baseline="0" dirty="0" smtClean="0">
                <a:effectLst/>
              </a:rPr>
              <a:t>Interviews</a:t>
            </a:r>
          </a:p>
          <a:p>
            <a:pPr marL="171450" lvl="0" indent="-171450">
              <a:buFont typeface="Arial" panose="020B0604020202020204" pitchFamily="34" charset="0"/>
              <a:buChar char="•"/>
            </a:pPr>
            <a:r>
              <a:rPr lang="en-US" u="none" strike="noStrike" baseline="0" dirty="0" smtClean="0">
                <a:effectLst/>
              </a:rPr>
              <a:t>Semi-structured based on survey responses.</a:t>
            </a:r>
          </a:p>
          <a:p>
            <a:pPr marL="171450" lvl="0" indent="-171450">
              <a:buFont typeface="Arial" panose="020B0604020202020204" pitchFamily="34" charset="0"/>
              <a:buChar char="•"/>
            </a:pPr>
            <a:r>
              <a:rPr lang="en-US" u="none" strike="noStrike" baseline="0" dirty="0" smtClean="0">
                <a:effectLst/>
              </a:rPr>
              <a:t>Evolution of questions based on completed interviews (quiz integration, quiz motivation, </a:t>
            </a:r>
            <a:endParaRPr lang="en-US" u="none" strike="noStrike" dirty="0" smtClean="0">
              <a:effectLst/>
            </a:endParaRPr>
          </a:p>
          <a:p>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11</a:t>
            </a:fld>
            <a:endParaRPr lang="en-US"/>
          </a:p>
        </p:txBody>
      </p:sp>
    </p:spTree>
    <p:extLst>
      <p:ext uri="{BB962C8B-B14F-4D97-AF65-F5344CB8AC3E}">
        <p14:creationId xmlns:p14="http://schemas.microsoft.com/office/powerpoint/2010/main" val="3679859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High correlation:</a:t>
            </a:r>
            <a:r>
              <a:rPr lang="en-US" sz="1200" b="0" i="0" kern="1200" dirty="0" smtClean="0">
                <a:solidFill>
                  <a:schemeClr val="tx1"/>
                </a:solidFill>
                <a:effectLst/>
                <a:latin typeface="+mn-lt"/>
                <a:ea typeface="+mn-ea"/>
                <a:cs typeface="+mn-cs"/>
              </a:rPr>
              <a:t> .5 to 1.0 or -0.5 to 1.0</a:t>
            </a:r>
            <a:r>
              <a:rPr lang="en-US" dirty="0" smtClean="0"/>
              <a:t/>
            </a:r>
            <a:br>
              <a:rPr lang="en-US" dirty="0" smtClean="0"/>
            </a:br>
            <a:r>
              <a:rPr lang="en-US" sz="1200" b="0" i="1" kern="1200" dirty="0" smtClean="0">
                <a:solidFill>
                  <a:schemeClr val="tx1"/>
                </a:solidFill>
                <a:effectLst/>
                <a:latin typeface="+mn-lt"/>
                <a:ea typeface="+mn-ea"/>
                <a:cs typeface="+mn-cs"/>
              </a:rPr>
              <a:t>Medium correlation:</a:t>
            </a:r>
            <a:r>
              <a:rPr lang="en-US" sz="1200" b="0" i="0" kern="1200" dirty="0" smtClean="0">
                <a:solidFill>
                  <a:schemeClr val="tx1"/>
                </a:solidFill>
                <a:effectLst/>
                <a:latin typeface="+mn-lt"/>
                <a:ea typeface="+mn-ea"/>
                <a:cs typeface="+mn-cs"/>
              </a:rPr>
              <a:t> .3 to .5 or -0.3 to .5</a:t>
            </a:r>
            <a:r>
              <a:rPr lang="en-US" dirty="0" smtClean="0"/>
              <a:t/>
            </a:r>
            <a:br>
              <a:rPr lang="en-US" dirty="0" smtClean="0"/>
            </a:br>
            <a:r>
              <a:rPr lang="en-US" sz="1200" b="0" i="1" kern="1200" dirty="0" smtClean="0">
                <a:solidFill>
                  <a:schemeClr val="tx1"/>
                </a:solidFill>
                <a:effectLst/>
                <a:latin typeface="+mn-lt"/>
                <a:ea typeface="+mn-ea"/>
                <a:cs typeface="+mn-cs"/>
              </a:rPr>
              <a:t>Low correlation</a:t>
            </a:r>
            <a:r>
              <a:rPr lang="en-US" sz="1200" b="0" i="0" kern="1200" dirty="0" smtClean="0">
                <a:solidFill>
                  <a:schemeClr val="tx1"/>
                </a:solidFill>
                <a:effectLst/>
                <a:latin typeface="+mn-lt"/>
                <a:ea typeface="+mn-ea"/>
                <a:cs typeface="+mn-cs"/>
              </a:rPr>
              <a:t>: .1 to .3 or -0.1 to -0.3</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Cronbach’s alpha:</a:t>
            </a:r>
            <a:r>
              <a:rPr lang="en-US" sz="1200" b="0" i="0" kern="1200" baseline="0" dirty="0" smtClean="0">
                <a:solidFill>
                  <a:schemeClr val="tx1"/>
                </a:solidFill>
                <a:effectLst/>
                <a:latin typeface="+mn-lt"/>
                <a:ea typeface="+mn-ea"/>
                <a:cs typeface="+mn-cs"/>
              </a:rPr>
              <a:t> 10 items; </a:t>
            </a:r>
            <a:r>
              <a:rPr lang="el-GR" sz="1200" b="0" i="0" kern="1200" baseline="0" dirty="0" smtClean="0">
                <a:solidFill>
                  <a:schemeClr val="tx1"/>
                </a:solidFill>
                <a:effectLst/>
                <a:latin typeface="+mn-lt"/>
                <a:ea typeface="Malgun Gothic" panose="020B0503020000020004" pitchFamily="34" charset="-127"/>
                <a:cs typeface="+mn-cs"/>
              </a:rPr>
              <a:t>α</a:t>
            </a:r>
            <a:r>
              <a:rPr lang="en-US" sz="1200" b="0" i="0" kern="1200" baseline="0" dirty="0" smtClean="0">
                <a:solidFill>
                  <a:schemeClr val="tx1"/>
                </a:solidFill>
                <a:effectLst/>
                <a:latin typeface="+mn-lt"/>
                <a:ea typeface="Malgun Gothic" panose="020B0503020000020004" pitchFamily="34" charset="-127"/>
                <a:cs typeface="+mn-cs"/>
              </a:rPr>
              <a:t>=.76</a:t>
            </a:r>
          </a:p>
          <a:p>
            <a:endParaRPr lang="en-US" sz="1200" b="0" i="0" kern="1200" baseline="0" dirty="0" smtClean="0">
              <a:solidFill>
                <a:schemeClr val="tx1"/>
              </a:solidFill>
              <a:effectLst/>
              <a:latin typeface="+mn-lt"/>
              <a:ea typeface="Malgun Gothic" panose="020B0503020000020004" pitchFamily="34" charset="-127"/>
              <a:cs typeface="+mn-cs"/>
            </a:endParaRPr>
          </a:p>
          <a:p>
            <a:r>
              <a:rPr lang="en-US" sz="1200" b="0" i="0" kern="1200" baseline="0" dirty="0" smtClean="0">
                <a:solidFill>
                  <a:schemeClr val="tx1"/>
                </a:solidFill>
                <a:effectLst/>
                <a:latin typeface="+mn-lt"/>
                <a:ea typeface="Malgun Gothic" panose="020B0503020000020004" pitchFamily="34" charset="-127"/>
                <a:cs typeface="+mn-cs"/>
              </a:rPr>
              <a:t>Quiz grades showed a high positive correlation with writing grades. This is interesting because is no direct connection between the two. While it would be nice to think that watching the video lectures resulted in higher grades, this isn’t supported by the data that show no significant low correlation between reports of watching the video lectures and any measure of performance.</a:t>
            </a:r>
          </a:p>
          <a:p>
            <a:endParaRPr lang="en-US" sz="1200" b="0" i="0" kern="1200" baseline="0" dirty="0" smtClean="0">
              <a:solidFill>
                <a:schemeClr val="tx1"/>
              </a:solidFill>
              <a:effectLst/>
              <a:latin typeface="+mn-lt"/>
              <a:ea typeface="Malgun Gothic" panose="020B0503020000020004" pitchFamily="34" charset="-127"/>
              <a:cs typeface="+mn-cs"/>
            </a:endParaRPr>
          </a:p>
          <a:p>
            <a:r>
              <a:rPr lang="en-US" sz="1200" b="0" i="0" kern="1200" baseline="0" dirty="0" smtClean="0">
                <a:solidFill>
                  <a:schemeClr val="tx1"/>
                </a:solidFill>
                <a:effectLst/>
                <a:latin typeface="+mn-lt"/>
                <a:ea typeface="Malgun Gothic" panose="020B0503020000020004" pitchFamily="34" charset="-127"/>
                <a:cs typeface="+mn-cs"/>
              </a:rPr>
              <a:t>In this case, it just seems that participants who perform well on one task tend to perform well on </a:t>
            </a:r>
            <a:r>
              <a:rPr lang="en-US" sz="1200" b="0" i="0" kern="1200" baseline="0" dirty="0" err="1" smtClean="0">
                <a:solidFill>
                  <a:schemeClr val="tx1"/>
                </a:solidFill>
                <a:effectLst/>
                <a:latin typeface="+mn-lt"/>
                <a:ea typeface="Malgun Gothic" panose="020B0503020000020004" pitchFamily="34" charset="-127"/>
                <a:cs typeface="+mn-cs"/>
              </a:rPr>
              <a:t>anohter</a:t>
            </a:r>
            <a:r>
              <a:rPr lang="en-US" sz="1200" b="0" i="0" kern="1200" baseline="0" dirty="0" smtClean="0">
                <a:solidFill>
                  <a:schemeClr val="tx1"/>
                </a:solidFill>
                <a:effectLst/>
                <a:latin typeface="+mn-lt"/>
                <a:ea typeface="Malgun Gothic" panose="020B0503020000020004" pitchFamily="34" charset="-127"/>
                <a:cs typeface="+mn-cs"/>
              </a:rPr>
              <a:t>.</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12</a:t>
            </a:fld>
            <a:endParaRPr lang="en-US"/>
          </a:p>
        </p:txBody>
      </p:sp>
    </p:spTree>
    <p:extLst>
      <p:ext uri="{BB962C8B-B14F-4D97-AF65-F5344CB8AC3E}">
        <p14:creationId xmlns:p14="http://schemas.microsoft.com/office/powerpoint/2010/main" val="864193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good to note that there is a high positive correlation between thinking that video lectures are good methods of instruction and liking and watching the video lectures. In addition to a high positive correlation between liking and watching the videos. </a:t>
            </a:r>
          </a:p>
          <a:p>
            <a:endParaRPr lang="en-US" baseline="0" dirty="0" smtClean="0"/>
          </a:p>
          <a:p>
            <a:r>
              <a:rPr lang="en-US" baseline="0" dirty="0" smtClean="0"/>
              <a:t>The low-moderate correlations between belief in the importance of classroom lectures and beliefs in video lectures as a good instructional method and liking the video lectures in the class could indicate overall favorability toward lecturing. However, this is certainly not a strong correlation.</a:t>
            </a:r>
            <a:endParaRPr lang="en-US" dirty="0"/>
          </a:p>
        </p:txBody>
      </p:sp>
      <p:sp>
        <p:nvSpPr>
          <p:cNvPr id="4" name="Slide Number Placeholder 3"/>
          <p:cNvSpPr>
            <a:spLocks noGrp="1"/>
          </p:cNvSpPr>
          <p:nvPr>
            <p:ph type="sldNum" sz="quarter" idx="10"/>
          </p:nvPr>
        </p:nvSpPr>
        <p:spPr/>
        <p:txBody>
          <a:bodyPr/>
          <a:lstStyle/>
          <a:p>
            <a:fld id="{02B17067-54D3-441E-A559-430A978A5797}" type="slidenum">
              <a:rPr lang="en-US" smtClean="0"/>
              <a:t>13</a:t>
            </a:fld>
            <a:endParaRPr lang="en-US"/>
          </a:p>
        </p:txBody>
      </p:sp>
    </p:spTree>
    <p:extLst>
      <p:ext uri="{BB962C8B-B14F-4D97-AF65-F5344CB8AC3E}">
        <p14:creationId xmlns:p14="http://schemas.microsoft.com/office/powerpoint/2010/main" val="344705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E1DD8A1-C163-4326-B627-66C07252A25C}" type="datetimeFigureOut">
              <a:rPr lang="en-US" smtClean="0"/>
              <a:t>11/13/2015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56A5742-F236-466E-BBB3-75B7EE04E10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2569710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1DD8A1-C163-4326-B627-66C07252A25C}"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45424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1DD8A1-C163-4326-B627-66C07252A25C}"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127740051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1DD8A1-C163-4326-B627-66C07252A25C}"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378364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E1DD8A1-C163-4326-B627-66C07252A25C}" type="datetimeFigureOut">
              <a:rPr lang="en-US" smtClean="0"/>
              <a:t>11/13/2015</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56A5742-F236-466E-BBB3-75B7EE04E10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9589605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1DD8A1-C163-4326-B627-66C07252A25C}"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243496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1DD8A1-C163-4326-B627-66C07252A25C}"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51333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1DD8A1-C163-4326-B627-66C07252A25C}"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301087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DD8A1-C163-4326-B627-66C07252A25C}"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A5742-F236-466E-BBB3-75B7EE04E102}" type="slidenum">
              <a:rPr lang="en-US" smtClean="0"/>
              <a:t>‹#›</a:t>
            </a:fld>
            <a:endParaRPr lang="en-US"/>
          </a:p>
        </p:txBody>
      </p:sp>
    </p:spTree>
    <p:extLst>
      <p:ext uri="{BB962C8B-B14F-4D97-AF65-F5344CB8AC3E}">
        <p14:creationId xmlns:p14="http://schemas.microsoft.com/office/powerpoint/2010/main" val="23478452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1DD8A1-C163-4326-B627-66C07252A25C}" type="datetimeFigureOut">
              <a:rPr lang="en-US" smtClean="0"/>
              <a:t>11/13/2015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56A5742-F236-466E-BBB3-75B7EE04E10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1361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1DD8A1-C163-4326-B627-66C07252A25C}" type="datetimeFigureOut">
              <a:rPr lang="en-US" smtClean="0"/>
              <a:t>11/13/2015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56A5742-F236-466E-BBB3-75B7EE04E10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566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E1DD8A1-C163-4326-B627-66C07252A25C}" type="datetimeFigureOut">
              <a:rPr lang="en-US" smtClean="0"/>
              <a:t>11/13/2015</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56A5742-F236-466E-BBB3-75B7EE04E10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4818750"/>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dan@danielcraig.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anielcraig.com/smuenglish/course/view.php?id=2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danielcraig.com/" TargetMode="External"/><Relationship Id="rId2" Type="http://schemas.openxmlformats.org/officeDocument/2006/relationships/hyperlink" Target="mailto:dan@danielcraig.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243" y="1122363"/>
            <a:ext cx="10047514" cy="2387600"/>
          </a:xfrm>
        </p:spPr>
        <p:txBody>
          <a:bodyPr/>
          <a:lstStyle/>
          <a:p>
            <a:r>
              <a:rPr lang="en-US" dirty="0" smtClean="0"/>
              <a:t>Korean Flipped Writing Classes</a:t>
            </a:r>
            <a:endParaRPr lang="en-US" dirty="0"/>
          </a:p>
        </p:txBody>
      </p:sp>
      <p:sp>
        <p:nvSpPr>
          <p:cNvPr id="3" name="Subtitle 2"/>
          <p:cNvSpPr>
            <a:spLocks noGrp="1"/>
          </p:cNvSpPr>
          <p:nvPr>
            <p:ph type="subTitle" idx="1"/>
          </p:nvPr>
        </p:nvSpPr>
        <p:spPr>
          <a:xfrm>
            <a:off x="1569305" y="3775061"/>
            <a:ext cx="8915399" cy="1126283"/>
          </a:xfrm>
        </p:spPr>
        <p:txBody>
          <a:bodyPr>
            <a:normAutofit/>
          </a:bodyPr>
          <a:lstStyle/>
          <a:p>
            <a:r>
              <a:rPr lang="en-US" sz="4000" dirty="0" smtClean="0"/>
              <a:t>Learning from Doing</a:t>
            </a:r>
            <a:endParaRPr lang="en-US" sz="4000" dirty="0"/>
          </a:p>
        </p:txBody>
      </p:sp>
      <p:sp>
        <p:nvSpPr>
          <p:cNvPr id="4" name="TextBox 3"/>
          <p:cNvSpPr txBox="1"/>
          <p:nvPr/>
        </p:nvSpPr>
        <p:spPr>
          <a:xfrm>
            <a:off x="2989175" y="4759152"/>
            <a:ext cx="5861957" cy="1384995"/>
          </a:xfrm>
          <a:prstGeom prst="rect">
            <a:avLst/>
          </a:prstGeom>
          <a:noFill/>
        </p:spPr>
        <p:txBody>
          <a:bodyPr wrap="square" rtlCol="0">
            <a:spAutoFit/>
          </a:bodyPr>
          <a:lstStyle/>
          <a:p>
            <a:pPr algn="ctr"/>
            <a:r>
              <a:rPr lang="en-US" sz="2800" dirty="0" smtClean="0"/>
              <a:t>Daniel Craig</a:t>
            </a:r>
          </a:p>
          <a:p>
            <a:pPr algn="ctr"/>
            <a:r>
              <a:rPr lang="en-US" sz="2800" dirty="0" err="1" smtClean="0"/>
              <a:t>Sangmyung</a:t>
            </a:r>
            <a:r>
              <a:rPr lang="en-US" sz="2800" dirty="0" smtClean="0"/>
              <a:t> University, Seoul</a:t>
            </a:r>
          </a:p>
          <a:p>
            <a:pPr algn="ctr"/>
            <a:r>
              <a:rPr lang="en-US" sz="2800" dirty="0" smtClean="0">
                <a:hlinkClick r:id="rId2"/>
              </a:rPr>
              <a:t>dan@danielcraig.com</a:t>
            </a:r>
            <a:r>
              <a:rPr lang="en-US" sz="2800" dirty="0" smtClean="0"/>
              <a:t> </a:t>
            </a:r>
            <a:endParaRPr lang="en-US" sz="2800" dirty="0"/>
          </a:p>
        </p:txBody>
      </p:sp>
    </p:spTree>
    <p:extLst>
      <p:ext uri="{BB962C8B-B14F-4D97-AF65-F5344CB8AC3E}">
        <p14:creationId xmlns:p14="http://schemas.microsoft.com/office/powerpoint/2010/main" val="3248728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624110"/>
            <a:ext cx="10502290" cy="1280890"/>
          </a:xfrm>
        </p:spPr>
        <p:txBody>
          <a:bodyPr/>
          <a:lstStyle/>
          <a:p>
            <a:r>
              <a:rPr lang="en-US" dirty="0" smtClean="0"/>
              <a:t>Methods: Design of the Course</a:t>
            </a:r>
            <a:endParaRPr lang="en-US" dirty="0"/>
          </a:p>
        </p:txBody>
      </p:sp>
      <p:sp>
        <p:nvSpPr>
          <p:cNvPr id="3" name="Content Placeholder 2"/>
          <p:cNvSpPr>
            <a:spLocks noGrp="1"/>
          </p:cNvSpPr>
          <p:nvPr>
            <p:ph idx="1"/>
          </p:nvPr>
        </p:nvSpPr>
        <p:spPr>
          <a:xfrm>
            <a:off x="1002323" y="1459523"/>
            <a:ext cx="10726615" cy="5398477"/>
          </a:xfrm>
        </p:spPr>
        <p:txBody>
          <a:bodyPr>
            <a:normAutofit/>
          </a:bodyPr>
          <a:lstStyle/>
          <a:p>
            <a:r>
              <a:rPr lang="en-US" sz="2400" dirty="0" smtClean="0"/>
              <a:t>LMS to organize course content</a:t>
            </a:r>
          </a:p>
          <a:p>
            <a:pPr lvl="1"/>
            <a:r>
              <a:rPr lang="en-US" dirty="0"/>
              <a:t>Moodle (</a:t>
            </a:r>
            <a:r>
              <a:rPr lang="en-US" dirty="0">
                <a:hlinkClick r:id="rId3"/>
              </a:rPr>
              <a:t>http://</a:t>
            </a:r>
            <a:r>
              <a:rPr lang="en-US" dirty="0" smtClean="0">
                <a:hlinkClick r:id="rId3"/>
              </a:rPr>
              <a:t>www.danielcraig.com/smuenglish/course/view.php?id=20</a:t>
            </a:r>
            <a:r>
              <a:rPr lang="en-US" dirty="0" smtClean="0"/>
              <a:t>) </a:t>
            </a:r>
          </a:p>
          <a:p>
            <a:r>
              <a:rPr lang="en-US" sz="2400" dirty="0" smtClean="0"/>
              <a:t>Video lectures to pre-load course content</a:t>
            </a:r>
          </a:p>
          <a:p>
            <a:pPr lvl="1"/>
            <a:r>
              <a:rPr lang="en-US" dirty="0" smtClean="0"/>
              <a:t>Total of 8 videos throughout the semester</a:t>
            </a:r>
          </a:p>
          <a:p>
            <a:pPr lvl="1"/>
            <a:r>
              <a:rPr lang="en-US" dirty="0" smtClean="0"/>
              <a:t>Frontloaded into the first 2/3 of the semester</a:t>
            </a:r>
          </a:p>
          <a:p>
            <a:r>
              <a:rPr lang="en-US" sz="2400" dirty="0" smtClean="0"/>
              <a:t>Online quizzes to assess consumption of course content</a:t>
            </a:r>
          </a:p>
          <a:p>
            <a:pPr lvl="1"/>
            <a:r>
              <a:rPr lang="en-US" dirty="0" smtClean="0"/>
              <a:t>Total of 5 quizzes used with 8 videos</a:t>
            </a:r>
          </a:p>
          <a:p>
            <a:r>
              <a:rPr lang="en-US" sz="2400" dirty="0" smtClean="0"/>
              <a:t>Q&amp;A and the review of key concepts at the beginning of class</a:t>
            </a:r>
          </a:p>
          <a:p>
            <a:r>
              <a:rPr lang="en-US" sz="2400" dirty="0" smtClean="0"/>
              <a:t>Increased focus on activities promoting higher-order thinking skills during class.</a:t>
            </a:r>
          </a:p>
          <a:p>
            <a:pPr lvl="1"/>
            <a:r>
              <a:rPr lang="en-US" dirty="0" smtClean="0"/>
              <a:t>Group Discussions (writing, SLA, and teaching), Focused activities (micro-writing and worksheets), Brainstorming, Outlining, Timed-writing, Peer editing, One-on-one/small group editing and consultations</a:t>
            </a:r>
          </a:p>
          <a:p>
            <a:pPr lvl="1"/>
            <a:endParaRPr lang="en-US" dirty="0" smtClean="0"/>
          </a:p>
          <a:p>
            <a:endParaRPr lang="en-US" sz="2400" dirty="0"/>
          </a:p>
        </p:txBody>
      </p:sp>
    </p:spTree>
    <p:extLst>
      <p:ext uri="{BB962C8B-B14F-4D97-AF65-F5344CB8AC3E}">
        <p14:creationId xmlns:p14="http://schemas.microsoft.com/office/powerpoint/2010/main" val="3299024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908" y="624110"/>
            <a:ext cx="10484705" cy="1280890"/>
          </a:xfrm>
        </p:spPr>
        <p:txBody>
          <a:bodyPr>
            <a:normAutofit/>
          </a:bodyPr>
          <a:lstStyle/>
          <a:p>
            <a:r>
              <a:rPr lang="en-US" dirty="0" smtClean="0"/>
              <a:t>Methods: Data Collection &amp; Analysis</a:t>
            </a:r>
            <a:endParaRPr lang="en-US" dirty="0"/>
          </a:p>
        </p:txBody>
      </p:sp>
      <p:sp>
        <p:nvSpPr>
          <p:cNvPr id="3" name="Content Placeholder 2"/>
          <p:cNvSpPr>
            <a:spLocks noGrp="1"/>
          </p:cNvSpPr>
          <p:nvPr>
            <p:ph idx="1"/>
          </p:nvPr>
        </p:nvSpPr>
        <p:spPr>
          <a:xfrm>
            <a:off x="1019908" y="1512277"/>
            <a:ext cx="10796953" cy="5152292"/>
          </a:xfrm>
        </p:spPr>
        <p:txBody>
          <a:bodyPr>
            <a:normAutofit/>
          </a:bodyPr>
          <a:lstStyle/>
          <a:p>
            <a:r>
              <a:rPr lang="en-US" sz="2400" dirty="0" smtClean="0"/>
              <a:t>End-of-course survey</a:t>
            </a:r>
          </a:p>
          <a:p>
            <a:pPr lvl="1"/>
            <a:r>
              <a:rPr lang="en-US" dirty="0" smtClean="0"/>
              <a:t>General Self-Efficacy Scale (GSE) (</a:t>
            </a:r>
            <a:r>
              <a:rPr lang="en-US" dirty="0" err="1" smtClean="0"/>
              <a:t>Schwarzer</a:t>
            </a:r>
            <a:r>
              <a:rPr lang="en-US" dirty="0" smtClean="0"/>
              <a:t> &amp; Jerusalem,1995)</a:t>
            </a:r>
          </a:p>
          <a:p>
            <a:pPr lvl="2"/>
            <a:r>
              <a:rPr lang="en-US" dirty="0" smtClean="0"/>
              <a:t>Cronbach’s Alpha; Pearson Correlations</a:t>
            </a:r>
          </a:p>
          <a:p>
            <a:pPr lvl="1"/>
            <a:r>
              <a:rPr lang="en-US" dirty="0" smtClean="0"/>
              <a:t>Foreign Language Classroom Anxiety Scale (FLCAS) (Horwitz, 1986, 2001)</a:t>
            </a:r>
          </a:p>
          <a:p>
            <a:pPr lvl="2"/>
            <a:r>
              <a:rPr lang="en-US" dirty="0" smtClean="0"/>
              <a:t>Cronbach’s Alpha; Pearson Correlations</a:t>
            </a:r>
          </a:p>
          <a:p>
            <a:pPr lvl="1"/>
            <a:r>
              <a:rPr lang="en-US" dirty="0" smtClean="0"/>
              <a:t>Preferences and Perceptions</a:t>
            </a:r>
          </a:p>
          <a:p>
            <a:pPr lvl="2"/>
            <a:r>
              <a:rPr lang="en-US" dirty="0" smtClean="0"/>
              <a:t>Pearson Correlations</a:t>
            </a:r>
          </a:p>
          <a:p>
            <a:r>
              <a:rPr lang="en-US" sz="2400" dirty="0" smtClean="0"/>
              <a:t>Course performance measures</a:t>
            </a:r>
          </a:p>
          <a:p>
            <a:pPr lvl="1"/>
            <a:r>
              <a:rPr lang="en-US" dirty="0"/>
              <a:t>Q</a:t>
            </a:r>
            <a:r>
              <a:rPr lang="en-US" dirty="0" smtClean="0"/>
              <a:t>uiz grades, Writing grades, and Final grades</a:t>
            </a:r>
          </a:p>
          <a:p>
            <a:pPr lvl="2"/>
            <a:r>
              <a:rPr lang="en-US" dirty="0" smtClean="0"/>
              <a:t>Pearson Correlations</a:t>
            </a:r>
          </a:p>
          <a:p>
            <a:r>
              <a:rPr lang="en-US" sz="2400" dirty="0" smtClean="0"/>
              <a:t>Interviews</a:t>
            </a:r>
          </a:p>
          <a:p>
            <a:pPr lvl="1"/>
            <a:r>
              <a:rPr lang="en-US" dirty="0" smtClean="0"/>
              <a:t>Semi-structured interviews</a:t>
            </a:r>
          </a:p>
          <a:p>
            <a:pPr lvl="2"/>
            <a:r>
              <a:rPr lang="en-US" dirty="0" smtClean="0"/>
              <a:t>Coding of commentary on videos, quizzes, design, and flipped classroom</a:t>
            </a:r>
            <a:endParaRPr lang="en-US" dirty="0"/>
          </a:p>
        </p:txBody>
      </p:sp>
    </p:spTree>
    <p:extLst>
      <p:ext uri="{BB962C8B-B14F-4D97-AF65-F5344CB8AC3E}">
        <p14:creationId xmlns:p14="http://schemas.microsoft.com/office/powerpoint/2010/main" val="153750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GSE &amp; Performance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0724088"/>
              </p:ext>
            </p:extLst>
          </p:nvPr>
        </p:nvGraphicFramePr>
        <p:xfrm>
          <a:off x="756136" y="1983778"/>
          <a:ext cx="11038074" cy="4603007"/>
        </p:xfrm>
        <a:graphic>
          <a:graphicData uri="http://schemas.openxmlformats.org/drawingml/2006/table">
            <a:tbl>
              <a:tblPr/>
              <a:tblGrid>
                <a:gridCol w="2008838"/>
                <a:gridCol w="2712140"/>
                <a:gridCol w="1579274"/>
                <a:gridCol w="1579274"/>
                <a:gridCol w="1579274"/>
                <a:gridCol w="1579274"/>
              </a:tblGrid>
              <a:tr h="574603">
                <a:tc gridSpan="2">
                  <a:txBody>
                    <a:bodyPr/>
                    <a:lstStyle/>
                    <a:p>
                      <a:pPr algn="l" fontAlgn="b"/>
                      <a:r>
                        <a:rPr lang="en-US" sz="1800" b="0" i="0" u="none" strike="noStrike" dirty="0">
                          <a:solidFill>
                            <a:srgbClr val="000000"/>
                          </a:solidFill>
                          <a:effectLst/>
                          <a:latin typeface="Arial" panose="020B0604020202020204" pitchFamily="34" charset="0"/>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0" i="0" u="none" strike="noStrike">
                          <a:solidFill>
                            <a:srgbClr val="000000"/>
                          </a:solidFill>
                          <a:effectLst/>
                          <a:latin typeface="Arial" panose="020B0604020202020204" pitchFamily="34" charset="0"/>
                        </a:rPr>
                        <a:t>GSE Total Score</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Total Quiz 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GradeWriting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GradeFinal</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8375">
                <a:tc rowSpan="3">
                  <a:txBody>
                    <a:bodyPr/>
                    <a:lstStyle/>
                    <a:p>
                      <a:pPr algn="l" fontAlgn="t"/>
                      <a:r>
                        <a:rPr lang="en-US" sz="1800" b="0" i="0" u="none" strike="noStrike" dirty="0">
                          <a:solidFill>
                            <a:srgbClr val="000000"/>
                          </a:solidFill>
                          <a:effectLst/>
                          <a:latin typeface="Arial" panose="020B0604020202020204" pitchFamily="34" charset="0"/>
                        </a:rPr>
                        <a:t>GSE Total Score</a:t>
                      </a:r>
                    </a:p>
                  </a:txBody>
                  <a:tcPr marL="9525" marR="9525" marT="9525"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.078</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.605</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08375">
                <a:tc rowSpan="3">
                  <a:txBody>
                    <a:bodyPr/>
                    <a:lstStyle/>
                    <a:p>
                      <a:pPr algn="l" fontAlgn="t"/>
                      <a:r>
                        <a:rPr lang="en-US" sz="1800" b="0" i="0" u="none" strike="noStrike" dirty="0">
                          <a:solidFill>
                            <a:srgbClr val="000000"/>
                          </a:solidFill>
                          <a:effectLst/>
                          <a:latin typeface="Arial" panose="020B0604020202020204" pitchFamily="34" charset="0"/>
                        </a:rPr>
                        <a:t>Total Quiz grade</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.257</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.553</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.641</a:t>
                      </a:r>
                      <a:r>
                        <a:rPr lang="en-US" sz="1800" b="0" i="0" u="none" strike="noStrike" baseline="30000">
                          <a:solidFill>
                            <a:srgbClr val="000000"/>
                          </a:solidFill>
                          <a:effectLst/>
                          <a:latin typeface="Arial" panose="020B0604020202020204" pitchFamily="34" charset="0"/>
                        </a:rPr>
                        <a:t>**</a:t>
                      </a: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.085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8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08375">
                <a:tc rowSpan="3">
                  <a:txBody>
                    <a:bodyPr/>
                    <a:lstStyle/>
                    <a:p>
                      <a:pPr algn="l" fontAlgn="t"/>
                      <a:r>
                        <a:rPr lang="en-US" sz="1800" b="0" i="0" u="none" strike="noStrike" dirty="0" err="1">
                          <a:solidFill>
                            <a:srgbClr val="000000"/>
                          </a:solidFill>
                          <a:effectLst/>
                          <a:latin typeface="Arial" panose="020B0604020202020204" pitchFamily="34" charset="0"/>
                        </a:rPr>
                        <a:t>GradeWriting</a:t>
                      </a:r>
                      <a:endParaRPr lang="en-US" sz="1800" b="0" i="0" u="none" strike="noStrike" dirty="0">
                        <a:solidFill>
                          <a:srgbClr val="000000"/>
                        </a:solidFill>
                        <a:effectLst/>
                        <a:latin typeface="Arial" panose="020B0604020202020204" pitchFamily="34" charset="0"/>
                      </a:endParaRP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.034</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.553</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.984</a:t>
                      </a:r>
                      <a:r>
                        <a:rPr lang="en-US" sz="1800" b="0" i="0" u="none" strike="noStrike" baseline="30000">
                          <a:solidFill>
                            <a:srgbClr val="000000"/>
                          </a:solidFill>
                          <a:effectLst/>
                          <a:latin typeface="Arial" panose="020B0604020202020204" pitchFamily="34" charset="0"/>
                        </a:rPr>
                        <a:t>**</a:t>
                      </a: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.824</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08375">
                <a:tc rowSpan="3">
                  <a:txBody>
                    <a:bodyPr/>
                    <a:lstStyle/>
                    <a:p>
                      <a:pPr algn="l" fontAlgn="t"/>
                      <a:r>
                        <a:rPr lang="en-US" sz="1800" b="0" i="0" u="none" strike="noStrike">
                          <a:solidFill>
                            <a:srgbClr val="000000"/>
                          </a:solidFill>
                          <a:effectLst/>
                          <a:latin typeface="Arial" panose="020B0604020202020204" pitchFamily="34" charset="0"/>
                        </a:rPr>
                        <a:t>GradeFinal</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.078</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.641</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.984</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.605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37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327904">
                <a:tc gridSpan="6">
                  <a:txBody>
                    <a:bodyPr/>
                    <a:lstStyle/>
                    <a:p>
                      <a:pPr algn="l" fontAlgn="t"/>
                      <a:r>
                        <a:rPr lang="en-US" sz="1800" b="0" i="0" u="none" strike="noStrike" dirty="0">
                          <a:solidFill>
                            <a:srgbClr val="000000"/>
                          </a:solidFill>
                          <a:effectLst/>
                          <a:latin typeface="Arial" panose="020B0604020202020204" pitchFamily="34" charset="0"/>
                        </a:rPr>
                        <a:t>**. Correlation is significant at the 0.01 level (2-tailed).</a:t>
                      </a: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05628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GSE </a:t>
            </a:r>
            <a:r>
              <a:rPr lang="en-US" dirty="0" smtClean="0"/>
              <a:t>&amp; Lectures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2342019"/>
              </p:ext>
            </p:extLst>
          </p:nvPr>
        </p:nvGraphicFramePr>
        <p:xfrm>
          <a:off x="791307" y="1334228"/>
          <a:ext cx="11271737" cy="5487820"/>
        </p:xfrm>
        <a:graphic>
          <a:graphicData uri="http://schemas.openxmlformats.org/drawingml/2006/table">
            <a:tbl>
              <a:tblPr/>
              <a:tblGrid>
                <a:gridCol w="2438376"/>
                <a:gridCol w="1909736"/>
                <a:gridCol w="850689"/>
                <a:gridCol w="1518234"/>
                <a:gridCol w="1518234"/>
                <a:gridCol w="1518234"/>
                <a:gridCol w="1518234"/>
              </a:tblGrid>
              <a:tr h="1182332">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9424" marR="9424" marT="942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rgbClr val="000000"/>
                          </a:solidFill>
                          <a:effectLst/>
                          <a:latin typeface="Arial" panose="020B0604020202020204" pitchFamily="34" charset="0"/>
                        </a:rPr>
                        <a:t>GSE Total Score</a:t>
                      </a:r>
                    </a:p>
                  </a:txBody>
                  <a:tcPr marL="9424" marR="9424" marT="942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it is important for teachers to lecture in class.</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using video lectures is a good method of instruction.</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liked the video lectures that we watched.</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watched each of the video lectures.</a:t>
                      </a:r>
                    </a:p>
                  </a:txBody>
                  <a:tcPr marL="9424" marR="9424" marT="942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3417">
                <a:tc rowSpan="3">
                  <a:txBody>
                    <a:bodyPr/>
                    <a:lstStyle/>
                    <a:p>
                      <a:pPr algn="l" fontAlgn="t"/>
                      <a:r>
                        <a:rPr lang="en-US" sz="1600" b="0" i="0" u="none" strike="noStrike" dirty="0">
                          <a:solidFill>
                            <a:srgbClr val="000000"/>
                          </a:solidFill>
                          <a:effectLst/>
                          <a:latin typeface="Arial" panose="020B0604020202020204" pitchFamily="34" charset="0"/>
                        </a:rPr>
                        <a:t>GSE Total Score</a:t>
                      </a:r>
                    </a:p>
                  </a:txBody>
                  <a:tcPr marL="9424" marR="9424" marT="9424"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.018</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.175</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.074</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.079</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.903</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.244</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.623</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.604</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134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it is important for teachers to lecture in class.</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.018</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.342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.327</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.279</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.903</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.027</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.061</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43295">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using video lectures is a good method of instruction.</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.175</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.342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.763</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4329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.244</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329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134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liked the video lectures that we watched.</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.074</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.327</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.763</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.510</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13417">
                <a:tc vMerge="1">
                  <a:txBody>
                    <a:bodyPr/>
                    <a:lstStyle/>
                    <a:p>
                      <a:endParaRPr lang="en-US"/>
                    </a:p>
                  </a:txBody>
                  <a:tcPr/>
                </a:tc>
                <a:tc>
                  <a:txBody>
                    <a:bodyPr/>
                    <a:lstStyle/>
                    <a:p>
                      <a:pPr algn="l" fontAlgn="t"/>
                      <a:r>
                        <a:rPr lang="en-US" sz="1600" b="0" i="0" u="none" strike="noStrike" dirty="0">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.623</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.027</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134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watched each of the video lectures.</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.079</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.279</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.510</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.604</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.061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34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26933">
                <a:tc gridSpan="7">
                  <a:txBody>
                    <a:bodyPr/>
                    <a:lstStyle/>
                    <a:p>
                      <a:pPr algn="l" fontAlgn="t"/>
                      <a:r>
                        <a:rPr lang="en-US" sz="1600" b="0" i="0" u="none" strike="noStrike">
                          <a:solidFill>
                            <a:srgbClr val="000000"/>
                          </a:solidFill>
                          <a:effectLst/>
                          <a:latin typeface="Arial" panose="020B0604020202020204" pitchFamily="34" charset="0"/>
                        </a:rPr>
                        <a:t>*. Correlation is significant at the 0.05 level (2-tailed).</a:t>
                      </a:r>
                    </a:p>
                  </a:txBody>
                  <a:tcPr marL="9424" marR="9424" marT="9424"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6933">
                <a:tc gridSpan="7">
                  <a:txBody>
                    <a:bodyPr/>
                    <a:lstStyle/>
                    <a:p>
                      <a:pPr algn="l" fontAlgn="t"/>
                      <a:r>
                        <a:rPr lang="en-US" sz="1600" b="0" i="0" u="none" strike="noStrike" dirty="0">
                          <a:solidFill>
                            <a:srgbClr val="000000"/>
                          </a:solidFill>
                          <a:effectLst/>
                          <a:latin typeface="Arial" panose="020B0604020202020204" pitchFamily="34" charset="0"/>
                        </a:rPr>
                        <a:t>**. Correlation is significant at the 0.01 level (2-tailed).</a:t>
                      </a:r>
                    </a:p>
                  </a:txBody>
                  <a:tcPr marL="9424" marR="9424" marT="9424"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79119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8938"/>
            <a:ext cx="9601200" cy="1485900"/>
          </a:xfrm>
        </p:spPr>
        <p:txBody>
          <a:bodyPr/>
          <a:lstStyle/>
          <a:p>
            <a:r>
              <a:rPr lang="en-US" dirty="0"/>
              <a:t>Results: GSE </a:t>
            </a:r>
            <a:r>
              <a:rPr lang="en-US" dirty="0" smtClean="0"/>
              <a:t>&amp; Quizzes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65032658"/>
              </p:ext>
            </p:extLst>
          </p:nvPr>
        </p:nvGraphicFramePr>
        <p:xfrm>
          <a:off x="703385" y="979072"/>
          <a:ext cx="11461895" cy="5858475"/>
        </p:xfrm>
        <a:graphic>
          <a:graphicData uri="http://schemas.openxmlformats.org/drawingml/2006/table">
            <a:tbl>
              <a:tblPr/>
              <a:tblGrid>
                <a:gridCol w="3059489"/>
                <a:gridCol w="1842758"/>
                <a:gridCol w="1082413"/>
                <a:gridCol w="1825745"/>
                <a:gridCol w="1825745"/>
                <a:gridCol w="1825745"/>
              </a:tblGrid>
              <a:tr h="1193365">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7475" marR="7475" marT="747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GSE Total Score</a:t>
                      </a:r>
                    </a:p>
                  </a:txBody>
                  <a:tcPr marL="7475" marR="7475" marT="747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it is important to check whether students do the required homework for the </a:t>
                      </a:r>
                      <a:r>
                        <a:rPr lang="en-US" sz="1600" b="0" i="0" u="none" strike="noStrike" dirty="0" smtClean="0">
                          <a:solidFill>
                            <a:srgbClr val="000000"/>
                          </a:solidFill>
                          <a:effectLst/>
                          <a:latin typeface="Arial" panose="020B0604020202020204" pitchFamily="34" charset="0"/>
                        </a:rPr>
                        <a:t>course.</a:t>
                      </a:r>
                      <a:endParaRPr lang="en-US" sz="1600" b="0" i="0" u="none" strike="noStrike" dirty="0">
                        <a:solidFill>
                          <a:srgbClr val="000000"/>
                        </a:solidFill>
                        <a:effectLst/>
                        <a:latin typeface="Arial" panose="020B0604020202020204" pitchFamily="34" charset="0"/>
                      </a:endParaRPr>
                    </a:p>
                  </a:txBody>
                  <a:tcPr marL="7475" marR="7475" marT="7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online quizzes we did last semester were a good way to check if students watched the video lectures.</a:t>
                      </a:r>
                    </a:p>
                  </a:txBody>
                  <a:tcPr marL="7475" marR="7475" marT="7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completed each of the online quizzes last semester.</a:t>
                      </a:r>
                    </a:p>
                  </a:txBody>
                  <a:tcPr marL="7475" marR="7475" marT="747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3700">
                <a:tc rowSpan="3">
                  <a:txBody>
                    <a:bodyPr/>
                    <a:lstStyle/>
                    <a:p>
                      <a:pPr algn="l" fontAlgn="t"/>
                      <a:r>
                        <a:rPr lang="en-US" sz="1600" b="0" i="0" u="none" strike="noStrike" dirty="0">
                          <a:solidFill>
                            <a:srgbClr val="000000"/>
                          </a:solidFill>
                          <a:effectLst/>
                          <a:latin typeface="Arial" panose="020B0604020202020204" pitchFamily="34" charset="0"/>
                        </a:rPr>
                        <a:t>GSE Total Score</a:t>
                      </a:r>
                    </a:p>
                  </a:txBody>
                  <a:tcP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.261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.142</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.147</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83700">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.080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.348</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.329</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83700">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05555">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it is important to check whether students do the required homework for the </a:t>
                      </a:r>
                      <a:r>
                        <a:rPr lang="en-US" sz="1600" b="0" i="0" u="none" strike="noStrike" dirty="0" smtClean="0">
                          <a:solidFill>
                            <a:srgbClr val="000000"/>
                          </a:solidFill>
                          <a:effectLst/>
                          <a:latin typeface="Arial" panose="020B0604020202020204" pitchFamily="34" charset="0"/>
                        </a:rPr>
                        <a:t>course.</a:t>
                      </a:r>
                      <a:endParaRPr lang="en-US" sz="1600" b="0" i="0" u="none" strike="noStrike" dirty="0">
                        <a:solidFill>
                          <a:srgbClr val="000000"/>
                        </a:solidFill>
                        <a:effectLst/>
                        <a:latin typeface="Arial" panose="020B0604020202020204" pitchFamily="34" charset="0"/>
                      </a:endParaRP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.261</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.306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0555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.080</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.039</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555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05555">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online quizzes we did last semester were a good way to check if students watched the video lectures.</a:t>
                      </a: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.142</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.505</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0555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.348</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555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183700">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completed each of the online quizzes last semester.</a:t>
                      </a: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.147</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.306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.505</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183700">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.329</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.039</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83700">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195335">
                <a:tc gridSpan="6">
                  <a:txBody>
                    <a:bodyPr/>
                    <a:lstStyle/>
                    <a:p>
                      <a:pPr algn="l" fontAlgn="t"/>
                      <a:r>
                        <a:rPr lang="en-US" sz="1600" b="0" i="0" u="none" strike="noStrike">
                          <a:solidFill>
                            <a:srgbClr val="000000"/>
                          </a:solidFill>
                          <a:effectLst/>
                          <a:latin typeface="Arial" panose="020B0604020202020204" pitchFamily="34" charset="0"/>
                        </a:rPr>
                        <a:t>**. Correlation is significant at the 0.01 level (2-tailed).</a:t>
                      </a:r>
                    </a:p>
                  </a:txBody>
                  <a:tcPr marL="7475" marR="7475" marT="747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5335">
                <a:tc gridSpan="6">
                  <a:txBody>
                    <a:bodyPr/>
                    <a:lstStyle/>
                    <a:p>
                      <a:pPr algn="l" fontAlgn="t"/>
                      <a:r>
                        <a:rPr lang="en-US" sz="1600" b="0" i="0" u="none" strike="noStrike" dirty="0">
                          <a:solidFill>
                            <a:srgbClr val="000000"/>
                          </a:solidFill>
                          <a:effectLst/>
                          <a:latin typeface="Arial" panose="020B0604020202020204" pitchFamily="34" charset="0"/>
                        </a:rPr>
                        <a:t>*. Correlation is significant at the 0.05 level (2-tailed).</a:t>
                      </a:r>
                    </a:p>
                  </a:txBody>
                  <a:tcPr marL="7475" marR="7475" marT="7475"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0733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592"/>
            <a:ext cx="9601200" cy="1485900"/>
          </a:xfrm>
        </p:spPr>
        <p:txBody>
          <a:bodyPr/>
          <a:lstStyle/>
          <a:p>
            <a:r>
              <a:rPr lang="en-US" dirty="0"/>
              <a:t>Results: GSE </a:t>
            </a:r>
            <a:r>
              <a:rPr lang="en-US" dirty="0" smtClean="0"/>
              <a:t>&amp; Class Time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37989777"/>
              </p:ext>
            </p:extLst>
          </p:nvPr>
        </p:nvGraphicFramePr>
        <p:xfrm>
          <a:off x="756137" y="834215"/>
          <a:ext cx="11352513" cy="5968422"/>
        </p:xfrm>
        <a:graphic>
          <a:graphicData uri="http://schemas.openxmlformats.org/drawingml/2006/table">
            <a:tbl>
              <a:tblPr/>
              <a:tblGrid>
                <a:gridCol w="3057610"/>
                <a:gridCol w="1797854"/>
                <a:gridCol w="1184073"/>
                <a:gridCol w="1770992"/>
                <a:gridCol w="1770992"/>
                <a:gridCol w="1770992"/>
              </a:tblGrid>
              <a:tr h="1580828">
                <a:tc gridSpan="2">
                  <a:txBody>
                    <a:bodyPr/>
                    <a:lstStyle/>
                    <a:p>
                      <a:pPr algn="l" fontAlgn="b"/>
                      <a:r>
                        <a:rPr lang="en-US" sz="1600" b="0" i="0" u="none" strike="noStrike">
                          <a:solidFill>
                            <a:srgbClr val="000000"/>
                          </a:solidFill>
                          <a:effectLst/>
                          <a:latin typeface="Arial" panose="020B0604020202020204" pitchFamily="34" charset="0"/>
                        </a:rPr>
                        <a:t> </a:t>
                      </a:r>
                    </a:p>
                  </a:txBody>
                  <a:tcPr marL="8645" marR="8645" marT="864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GSE Total Score</a:t>
                      </a:r>
                    </a:p>
                  </a:txBody>
                  <a:tcPr marL="8645" marR="8645" marT="864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class time is best used to do activities that help students learn the course content deeply.</a:t>
                      </a:r>
                    </a:p>
                  </a:txBody>
                  <a:tcPr marL="8645" marR="8645"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activities we did in class helped me learn the course content deeply.</a:t>
                      </a:r>
                    </a:p>
                  </a:txBody>
                  <a:tcPr marL="8645" marR="8645"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participated to the best of my ability in class last semester.</a:t>
                      </a:r>
                    </a:p>
                  </a:txBody>
                  <a:tcPr marL="8645" marR="8645" marT="864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2461">
                <a:tc rowSpan="3">
                  <a:txBody>
                    <a:bodyPr/>
                    <a:lstStyle/>
                    <a:p>
                      <a:pPr algn="l" fontAlgn="t"/>
                      <a:r>
                        <a:rPr lang="en-US" sz="1600" b="0" i="0" u="none" strike="noStrike" dirty="0">
                          <a:solidFill>
                            <a:srgbClr val="000000"/>
                          </a:solidFill>
                          <a:effectLst/>
                          <a:latin typeface="Arial" panose="020B0604020202020204" pitchFamily="34" charset="0"/>
                        </a:rPr>
                        <a:t>GSE Total Score</a:t>
                      </a:r>
                    </a:p>
                  </a:txBody>
                  <a:tcP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.017</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.223</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12461">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.507</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.911</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.136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2461">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8469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class time is best used to do activities that help students learn the course content deeply.</a:t>
                      </a:r>
                    </a:p>
                  </a:txBody>
                  <a:tcP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.100</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.494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846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.507</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846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8469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activities we did in class helped me learn the course content deeply.</a:t>
                      </a:r>
                    </a:p>
                  </a:txBody>
                  <a:tcP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.017</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.494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.539</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846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.911</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846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12461">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participated to the best of my ability in class last semester.</a:t>
                      </a:r>
                    </a:p>
                  </a:txBody>
                  <a:tcP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.223</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.539</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2461">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.136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2461">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25916">
                <a:tc gridSpan="6">
                  <a:txBody>
                    <a:bodyPr/>
                    <a:lstStyle/>
                    <a:p>
                      <a:pPr algn="l" fontAlgn="t"/>
                      <a:r>
                        <a:rPr lang="en-US" sz="1600" b="0" i="0" u="none" strike="noStrike" dirty="0">
                          <a:solidFill>
                            <a:srgbClr val="000000"/>
                          </a:solidFill>
                          <a:effectLst/>
                          <a:latin typeface="Arial" panose="020B0604020202020204" pitchFamily="34" charset="0"/>
                        </a:rPr>
                        <a:t>**. Correlation is significant at the 0.01 level (2-tailed).</a:t>
                      </a:r>
                    </a:p>
                  </a:txBody>
                  <a:tcPr marL="8645" marR="8645" marT="864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43249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GSE </a:t>
            </a:r>
            <a:r>
              <a:rPr lang="en-US" dirty="0" smtClean="0"/>
              <a:t>&amp; Materials Availability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38362272"/>
              </p:ext>
            </p:extLst>
          </p:nvPr>
        </p:nvGraphicFramePr>
        <p:xfrm>
          <a:off x="738553" y="1690689"/>
          <a:ext cx="11396919" cy="4564661"/>
        </p:xfrm>
        <a:graphic>
          <a:graphicData uri="http://schemas.openxmlformats.org/drawingml/2006/table">
            <a:tbl>
              <a:tblPr/>
              <a:tblGrid>
                <a:gridCol w="3647015"/>
                <a:gridCol w="1822138"/>
                <a:gridCol w="1975922"/>
                <a:gridCol w="1975922"/>
                <a:gridCol w="1975922"/>
              </a:tblGrid>
              <a:tr h="866531">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GSE Total Score</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online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 my mobile </a:t>
                      </a:r>
                      <a:r>
                        <a:rPr lang="en-US" sz="1600" b="0" i="0" u="none" strike="noStrike" dirty="0" smtClean="0">
                          <a:solidFill>
                            <a:srgbClr val="000000"/>
                          </a:solidFill>
                          <a:effectLst/>
                          <a:latin typeface="Arial" panose="020B0604020202020204" pitchFamily="34" charset="0"/>
                        </a:rPr>
                        <a:t>device.</a:t>
                      </a:r>
                      <a:endParaRPr lang="en-US" sz="1600" b="0" i="0" u="none" strike="noStrike" dirty="0">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8813">
                <a:tc rowSpan="3">
                  <a:txBody>
                    <a:bodyPr/>
                    <a:lstStyle/>
                    <a:p>
                      <a:pPr algn="l" fontAlgn="t"/>
                      <a:r>
                        <a:rPr lang="en-US" sz="1600" b="0" i="0" u="none" strike="noStrike" dirty="0">
                          <a:solidFill>
                            <a:srgbClr val="000000"/>
                          </a:solidFill>
                          <a:effectLst/>
                          <a:latin typeface="Arial" panose="020B0604020202020204" pitchFamily="34" charset="0"/>
                        </a:rPr>
                        <a:t>GSE Total Score</a:t>
                      </a:r>
                    </a:p>
                  </a:txBody>
                  <a:tcPr marL="9525" marR="9525" marT="9525"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.195</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9410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.807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.193</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410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94107">
                <a:tc rowSpan="3">
                  <a:txBody>
                    <a:bodyPr/>
                    <a:lstStyle/>
                    <a:p>
                      <a:pPr algn="l" fontAlgn="t"/>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online</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.037</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.474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9410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.807</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410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94107">
                <a:tc rowSpan="3">
                  <a:txBody>
                    <a:bodyPr/>
                    <a:lstStyle/>
                    <a:p>
                      <a:pPr algn="l" fontAlgn="t"/>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 my mobile </a:t>
                      </a:r>
                      <a:r>
                        <a:rPr lang="en-US" sz="1600" b="0" i="0" u="none" strike="noStrike" dirty="0" smtClean="0">
                          <a:solidFill>
                            <a:srgbClr val="000000"/>
                          </a:solidFill>
                          <a:effectLst/>
                          <a:latin typeface="Arial" panose="020B0604020202020204" pitchFamily="34" charset="0"/>
                        </a:rPr>
                        <a:t>device.</a:t>
                      </a:r>
                      <a:endParaRPr lang="en-US" sz="1600" b="0" i="0" u="none" strike="noStrike" dirty="0">
                        <a:solidFill>
                          <a:srgbClr val="000000"/>
                        </a:solidFill>
                        <a:effectLst/>
                        <a:latin typeface="Arial" panose="020B0604020202020204" pitchFamily="34" charset="0"/>
                      </a:endParaRP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.195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.474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9410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.193</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813">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308813">
                <a:tc gridSpan="5">
                  <a:txBody>
                    <a:bodyPr/>
                    <a:lstStyle/>
                    <a:p>
                      <a:pPr algn="l" fontAlgn="t"/>
                      <a:r>
                        <a:rPr lang="en-US" sz="1600" b="0" i="0" u="none" strike="noStrike" dirty="0">
                          <a:solidFill>
                            <a:srgbClr val="000000"/>
                          </a:solidFill>
                          <a:effectLst/>
                          <a:latin typeface="Arial" panose="020B0604020202020204" pitchFamily="34" charset="0"/>
                        </a:rPr>
                        <a:t>**. Correlation is significant at the 0.01 level (2-tailed).</a:t>
                      </a: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87753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FLCAS &amp; Performance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330681"/>
              </p:ext>
            </p:extLst>
          </p:nvPr>
        </p:nvGraphicFramePr>
        <p:xfrm>
          <a:off x="703385" y="1874988"/>
          <a:ext cx="11414507" cy="4695576"/>
        </p:xfrm>
        <a:graphic>
          <a:graphicData uri="http://schemas.openxmlformats.org/drawingml/2006/table">
            <a:tbl>
              <a:tblPr/>
              <a:tblGrid>
                <a:gridCol w="2077346"/>
                <a:gridCol w="2804633"/>
                <a:gridCol w="1633132"/>
                <a:gridCol w="1633132"/>
                <a:gridCol w="1633132"/>
                <a:gridCol w="1633132"/>
              </a:tblGrid>
              <a:tr h="551388">
                <a:tc gridSpan="2">
                  <a:txBody>
                    <a:bodyPr/>
                    <a:lstStyle/>
                    <a:p>
                      <a:pPr algn="l" fontAlgn="b"/>
                      <a:r>
                        <a:rPr lang="en-US" sz="1800" b="0" i="0" u="none" strike="noStrike" dirty="0">
                          <a:solidFill>
                            <a:srgbClr val="000000"/>
                          </a:solidFill>
                          <a:effectLst/>
                          <a:latin typeface="Arial" panose="020B0604020202020204" pitchFamily="34" charset="0"/>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0" i="0" u="none" strike="noStrike">
                          <a:solidFill>
                            <a:srgbClr val="000000"/>
                          </a:solidFill>
                          <a:effectLst/>
                          <a:latin typeface="Arial" panose="020B0604020202020204" pitchFamily="34" charset="0"/>
                        </a:rPr>
                        <a:t>FLCAS Total Score</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Total Quiz 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GradeWriting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GradeFinal</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5915">
                <a:tc rowSpan="3">
                  <a:txBody>
                    <a:bodyPr/>
                    <a:lstStyle/>
                    <a:p>
                      <a:pPr algn="l" fontAlgn="t"/>
                      <a:r>
                        <a:rPr lang="en-US" sz="1800" b="0" i="0" u="none" strike="noStrike" dirty="0">
                          <a:solidFill>
                            <a:srgbClr val="000000"/>
                          </a:solidFill>
                          <a:effectLst/>
                          <a:latin typeface="Arial" panose="020B0604020202020204" pitchFamily="34" charset="0"/>
                        </a:rPr>
                        <a:t>FLCAS Total Score</a:t>
                      </a:r>
                    </a:p>
                  </a:txBody>
                  <a:tcPr marL="9525" marR="9525" marT="9525"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-.183</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.223</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7367">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128548">
                <a:tc>
                  <a:txBody>
                    <a:bodyPr/>
                    <a:lstStyle/>
                    <a:p>
                      <a:pPr algn="l" fontAlgn="t"/>
                      <a:endParaRPr lang="en-US" sz="1800" b="0" i="0" u="none" strike="noStrike">
                        <a:solidFill>
                          <a:srgbClr val="000000"/>
                        </a:solidFill>
                        <a:effectLst/>
                        <a:latin typeface="Arial" panose="020B0604020202020204" pitchFamily="34" charset="0"/>
                      </a:endParaRP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tcPr>
                </a:tc>
                <a:tc>
                  <a:txBody>
                    <a:bodyPr/>
                    <a:lstStyle/>
                    <a:p>
                      <a:pPr algn="l" fontAlgn="t"/>
                      <a:endParaRPr lang="en-US" sz="1800" b="0" i="0" u="none" strike="noStrike">
                        <a:solidFill>
                          <a:srgbClr val="000000"/>
                        </a:solidFill>
                        <a:effectLst/>
                        <a:latin typeface="Arial" panose="020B0604020202020204" pitchFamily="34" charset="0"/>
                      </a:endParaRP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95915">
                <a:tc rowSpan="3">
                  <a:txBody>
                    <a:bodyPr/>
                    <a:lstStyle/>
                    <a:p>
                      <a:pPr algn="l" fontAlgn="t"/>
                      <a:r>
                        <a:rPr lang="en-US" sz="1800" b="0" i="0" u="none" strike="noStrike" dirty="0">
                          <a:solidFill>
                            <a:srgbClr val="000000"/>
                          </a:solidFill>
                          <a:effectLst/>
                          <a:latin typeface="Arial" panose="020B0604020202020204" pitchFamily="34" charset="0"/>
                        </a:rPr>
                        <a:t>Total Quiz grade</a:t>
                      </a:r>
                    </a:p>
                  </a:txBody>
                  <a:tcPr marL="9525" marR="9525" marT="9525" marB="0">
                    <a:lnL w="19050" cap="flat" cmpd="sng" algn="ctr">
                      <a:solidFill>
                        <a:srgbClr val="000000"/>
                      </a:solidFill>
                      <a:prstDash val="solid"/>
                      <a:round/>
                      <a:headEnd type="none" w="med" len="med"/>
                      <a:tailEnd type="none" w="med" len="med"/>
                    </a:lnL>
                    <a:lnR>
                      <a:noFill/>
                    </a:lnR>
                    <a:lnT>
                      <a:noFill/>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-.166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.553</a:t>
                      </a:r>
                      <a:r>
                        <a:rPr lang="en-US" sz="1800" b="0" i="0" u="none" strike="noStrike" baseline="30000">
                          <a:solidFill>
                            <a:srgbClr val="000000"/>
                          </a:solidFill>
                          <a:effectLst/>
                          <a:latin typeface="Arial" panose="020B0604020202020204" pitchFamily="34" charset="0"/>
                        </a:rPr>
                        <a:t>**</a:t>
                      </a: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.641</a:t>
                      </a:r>
                      <a:r>
                        <a:rPr lang="en-US" sz="1800" b="0" i="0" u="none" strike="noStrike" baseline="30000">
                          <a:solidFill>
                            <a:srgbClr val="000000"/>
                          </a:solidFill>
                          <a:effectLst/>
                          <a:latin typeface="Arial" panose="020B0604020202020204" pitchFamily="34" charset="0"/>
                        </a:rPr>
                        <a:t>**</a:t>
                      </a: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.270</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95915">
                <a:tc rowSpan="3">
                  <a:txBody>
                    <a:bodyPr/>
                    <a:lstStyle/>
                    <a:p>
                      <a:pPr algn="l" fontAlgn="t"/>
                      <a:r>
                        <a:rPr lang="en-US" sz="1800" b="0" i="0" u="none" strike="noStrike" dirty="0" err="1">
                          <a:solidFill>
                            <a:srgbClr val="000000"/>
                          </a:solidFill>
                          <a:effectLst/>
                          <a:latin typeface="Arial" panose="020B0604020202020204" pitchFamily="34" charset="0"/>
                        </a:rPr>
                        <a:t>GradeWriting</a:t>
                      </a:r>
                      <a:endParaRPr lang="en-US" sz="1800" b="0" i="0" u="none" strike="noStrike" dirty="0">
                        <a:solidFill>
                          <a:srgbClr val="000000"/>
                        </a:solidFill>
                        <a:effectLst/>
                        <a:latin typeface="Arial" panose="020B0604020202020204" pitchFamily="34" charset="0"/>
                      </a:endParaRP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-.161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.553</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.984</a:t>
                      </a:r>
                      <a:r>
                        <a:rPr lang="en-US" sz="1800" b="0" i="0" u="none" strike="noStrike" baseline="30000">
                          <a:solidFill>
                            <a:srgbClr val="000000"/>
                          </a:solidFill>
                          <a:effectLst/>
                          <a:latin typeface="Arial" panose="020B0604020202020204" pitchFamily="34" charset="0"/>
                        </a:rPr>
                        <a:t>**</a:t>
                      </a:r>
                      <a:endParaRPr lang="en-US" sz="18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.286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95915">
                <a:tc rowSpan="3">
                  <a:txBody>
                    <a:bodyPr/>
                    <a:lstStyle/>
                    <a:p>
                      <a:pPr algn="l" fontAlgn="t"/>
                      <a:r>
                        <a:rPr lang="en-US" sz="1800" b="0" i="0" u="none" strike="noStrike">
                          <a:solidFill>
                            <a:srgbClr val="000000"/>
                          </a:solidFill>
                          <a:effectLst/>
                          <a:latin typeface="Arial" panose="020B0604020202020204" pitchFamily="34" charset="0"/>
                        </a:rPr>
                        <a:t>GradeFinal</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a:solidFill>
                            <a:srgbClr val="000000"/>
                          </a:solidFill>
                          <a:effectLst/>
                          <a:latin typeface="Arial" panose="020B0604020202020204" pitchFamily="34" charset="0"/>
                        </a:rPr>
                        <a:t>-.183</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800" b="0" i="0" u="none" strike="noStrike" dirty="0">
                          <a:solidFill>
                            <a:srgbClr val="000000"/>
                          </a:solidFill>
                          <a:effectLst/>
                          <a:latin typeface="Arial" panose="020B0604020202020204" pitchFamily="34" charset="0"/>
                        </a:rPr>
                        <a:t>.641</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.984</a:t>
                      </a:r>
                      <a:r>
                        <a:rPr lang="en-US" sz="1800" b="0" i="0" u="none" strike="noStrike" baseline="30000" dirty="0">
                          <a:solidFill>
                            <a:srgbClr val="000000"/>
                          </a:solidFill>
                          <a:effectLst/>
                          <a:latin typeface="Arial" panose="020B060402020202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.223</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95915">
                <a:tc vMerge="1">
                  <a:txBody>
                    <a:bodyPr/>
                    <a:lstStyle/>
                    <a:p>
                      <a:endParaRPr lang="en-US"/>
                    </a:p>
                  </a:txBody>
                  <a:tcPr/>
                </a:tc>
                <a:tc>
                  <a:txBody>
                    <a:bodyPr/>
                    <a:lstStyle/>
                    <a:p>
                      <a:pPr algn="l" fontAlgn="t"/>
                      <a:r>
                        <a:rPr lang="en-US" sz="18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800" b="0" i="0" u="none" strike="noStrike" dirty="0">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8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314656">
                <a:tc gridSpan="6">
                  <a:txBody>
                    <a:bodyPr/>
                    <a:lstStyle/>
                    <a:p>
                      <a:pPr algn="l" fontAlgn="t"/>
                      <a:r>
                        <a:rPr lang="en-US" sz="1800" b="0" i="0" u="none" strike="noStrike" dirty="0">
                          <a:solidFill>
                            <a:srgbClr val="000000"/>
                          </a:solidFill>
                          <a:effectLst/>
                          <a:latin typeface="Arial" panose="020B0604020202020204" pitchFamily="34" charset="0"/>
                        </a:rPr>
                        <a:t>**. Correlation is significant at the 0.01 level (2-tailed).</a:t>
                      </a: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70083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596"/>
            <a:ext cx="9601200" cy="1485900"/>
          </a:xfrm>
        </p:spPr>
        <p:txBody>
          <a:bodyPr/>
          <a:lstStyle/>
          <a:p>
            <a:r>
              <a:rPr lang="en-US" dirty="0"/>
              <a:t>Results: </a:t>
            </a:r>
            <a:r>
              <a:rPr lang="en-US" dirty="0" smtClean="0"/>
              <a:t>FLCAS &amp; Lectures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76657434"/>
              </p:ext>
            </p:extLst>
          </p:nvPr>
        </p:nvGraphicFramePr>
        <p:xfrm>
          <a:off x="791307" y="1064013"/>
          <a:ext cx="11356385" cy="5596790"/>
        </p:xfrm>
        <a:graphic>
          <a:graphicData uri="http://schemas.openxmlformats.org/drawingml/2006/table">
            <a:tbl>
              <a:tblPr/>
              <a:tblGrid>
                <a:gridCol w="2961249"/>
                <a:gridCol w="1835973"/>
                <a:gridCol w="977211"/>
                <a:gridCol w="1395488"/>
                <a:gridCol w="1395488"/>
                <a:gridCol w="1395488"/>
                <a:gridCol w="1395488"/>
              </a:tblGrid>
              <a:tr h="1268199">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9424" marR="9424" marT="942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FLCAS Total Score</a:t>
                      </a:r>
                    </a:p>
                  </a:txBody>
                  <a:tcPr marL="9424" marR="9424" marT="942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it is important for teachers to lecture in class.</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using video lectures is a good method of instruction.</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liked the video lectures that we watched.</a:t>
                      </a:r>
                    </a:p>
                  </a:txBody>
                  <a:tcPr marL="9424" marR="9424" marT="94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watched each of the video lectures.</a:t>
                      </a:r>
                    </a:p>
                  </a:txBody>
                  <a:tcPr marL="9424" marR="9424" marT="942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8917">
                <a:tc rowSpan="3">
                  <a:txBody>
                    <a:bodyPr/>
                    <a:lstStyle/>
                    <a:p>
                      <a:pPr algn="l" fontAlgn="t"/>
                      <a:r>
                        <a:rPr lang="en-US" sz="1600" b="0" i="0" u="none" strike="noStrike" dirty="0">
                          <a:solidFill>
                            <a:srgbClr val="000000"/>
                          </a:solidFill>
                          <a:effectLst/>
                          <a:latin typeface="Arial" panose="020B0604020202020204" pitchFamily="34" charset="0"/>
                        </a:rPr>
                        <a:t>FLCAS Total Score</a:t>
                      </a:r>
                    </a:p>
                  </a:txBody>
                  <a:tcPr marL="9424" marR="9424" marT="9424"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.215</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.099</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.002</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.151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.513</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.991</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289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it is important for teachers to lecture in class.</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.342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.327</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.279</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.004</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.027</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.061</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60965">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using video lectures is a good method of instruction.</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.215</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.342</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.763</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6096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.151</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60965">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289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liked the video lectures that we watched.</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.099</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.327</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.763</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.510</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.513</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.027</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2891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watched each of the video lectures.</a:t>
                      </a:r>
                    </a:p>
                  </a:txBody>
                  <a:tcPr marL="9424" marR="9424" marT="9424"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424" marR="9424" marT="9424"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.002</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.279</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.510</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424" marR="9424" marT="9424"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.991</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.061</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2891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424" marR="9424" marT="9424"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424" marR="9424" marT="9424"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43414">
                <a:tc gridSpan="7">
                  <a:txBody>
                    <a:bodyPr/>
                    <a:lstStyle/>
                    <a:p>
                      <a:pPr algn="l" fontAlgn="t"/>
                      <a:r>
                        <a:rPr lang="en-US" sz="1600" b="0" i="0" u="none" strike="noStrike">
                          <a:solidFill>
                            <a:srgbClr val="000000"/>
                          </a:solidFill>
                          <a:effectLst/>
                          <a:latin typeface="Arial" panose="020B0604020202020204" pitchFamily="34" charset="0"/>
                        </a:rPr>
                        <a:t>**. Correlation is significant at the 0.01 level (2-tailed).</a:t>
                      </a:r>
                    </a:p>
                  </a:txBody>
                  <a:tcPr marL="9424" marR="9424" marT="9424"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3414">
                <a:tc gridSpan="7">
                  <a:txBody>
                    <a:bodyPr/>
                    <a:lstStyle/>
                    <a:p>
                      <a:pPr algn="l" fontAlgn="t"/>
                      <a:r>
                        <a:rPr lang="en-US" sz="1600" b="0" i="0" u="none" strike="noStrike" dirty="0">
                          <a:solidFill>
                            <a:srgbClr val="000000"/>
                          </a:solidFill>
                          <a:effectLst/>
                          <a:latin typeface="Arial" panose="020B0604020202020204" pitchFamily="34" charset="0"/>
                        </a:rPr>
                        <a:t>*. Correlation is significant at the 0.05 level (2-tailed).</a:t>
                      </a:r>
                    </a:p>
                  </a:txBody>
                  <a:tcPr marL="9424" marR="9424" marT="9424"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752610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1015"/>
            <a:ext cx="9601200" cy="1485900"/>
          </a:xfrm>
        </p:spPr>
        <p:txBody>
          <a:bodyPr/>
          <a:lstStyle/>
          <a:p>
            <a:r>
              <a:rPr lang="en-US" dirty="0"/>
              <a:t>Results: </a:t>
            </a:r>
            <a:r>
              <a:rPr lang="en-US" dirty="0" smtClean="0"/>
              <a:t>FLCAS &amp; Quizzes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02159275"/>
              </p:ext>
            </p:extLst>
          </p:nvPr>
        </p:nvGraphicFramePr>
        <p:xfrm>
          <a:off x="720970" y="1095705"/>
          <a:ext cx="11426725" cy="5690545"/>
        </p:xfrm>
        <a:graphic>
          <a:graphicData uri="http://schemas.openxmlformats.org/drawingml/2006/table">
            <a:tbl>
              <a:tblPr/>
              <a:tblGrid>
                <a:gridCol w="2935306"/>
                <a:gridCol w="1951898"/>
                <a:gridCol w="878575"/>
                <a:gridCol w="1886982"/>
                <a:gridCol w="1886982"/>
                <a:gridCol w="1886982"/>
              </a:tblGrid>
              <a:tr h="1491011">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7475" marR="7475" marT="747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FLCAS Total Score</a:t>
                      </a:r>
                    </a:p>
                  </a:txBody>
                  <a:tcPr marL="7475" marR="7475" marT="747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it is important to check whether students do the required homework for the </a:t>
                      </a:r>
                      <a:r>
                        <a:rPr lang="en-US" sz="1600" b="0" i="0" u="none" strike="noStrike" dirty="0" smtClean="0">
                          <a:solidFill>
                            <a:srgbClr val="000000"/>
                          </a:solidFill>
                          <a:effectLst/>
                          <a:latin typeface="Arial" panose="020B0604020202020204" pitchFamily="34" charset="0"/>
                        </a:rPr>
                        <a:t>course.</a:t>
                      </a:r>
                      <a:endParaRPr lang="en-US" sz="1600" b="0" i="0" u="none" strike="noStrike" dirty="0">
                        <a:solidFill>
                          <a:srgbClr val="000000"/>
                        </a:solidFill>
                        <a:effectLst/>
                        <a:latin typeface="Arial" panose="020B0604020202020204" pitchFamily="34" charset="0"/>
                      </a:endParaRPr>
                    </a:p>
                  </a:txBody>
                  <a:tcPr marL="7475" marR="7475" marT="7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online quizzes we did last semester were a good way to check if students watched the video lectures.</a:t>
                      </a:r>
                    </a:p>
                  </a:txBody>
                  <a:tcPr marL="7475" marR="7475" marT="7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completed each of the online quizzes last semester.</a:t>
                      </a:r>
                    </a:p>
                  </a:txBody>
                  <a:tcPr marL="7475" marR="7475" marT="747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7836">
                <a:tc rowSpan="3">
                  <a:txBody>
                    <a:bodyPr/>
                    <a:lstStyle/>
                    <a:p>
                      <a:pPr algn="l" fontAlgn="t"/>
                      <a:r>
                        <a:rPr lang="en-US" sz="1600" b="0" i="0" u="none" strike="noStrike" dirty="0">
                          <a:solidFill>
                            <a:srgbClr val="000000"/>
                          </a:solidFill>
                          <a:effectLst/>
                          <a:latin typeface="Arial" panose="020B0604020202020204" pitchFamily="34" charset="0"/>
                        </a:rPr>
                        <a:t>FLCAS Total Score</a:t>
                      </a:r>
                    </a:p>
                  </a:txBody>
                  <a:tcPr marL="7475" marR="7475" marT="7475"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-.009</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.045</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-.123</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6783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.951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.764</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783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7916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it is important to check whether students do the required homework for the </a:t>
                      </a:r>
                      <a:r>
                        <a:rPr lang="en-US" sz="1600" b="0" i="0" u="none" strike="noStrike" dirty="0" smtClean="0">
                          <a:solidFill>
                            <a:srgbClr val="000000"/>
                          </a:solidFill>
                          <a:effectLst/>
                          <a:latin typeface="Arial" panose="020B0604020202020204" pitchFamily="34" charset="0"/>
                        </a:rPr>
                        <a:t>course.</a:t>
                      </a:r>
                      <a:endParaRPr lang="en-US" sz="1600" b="0" i="0" u="none" strike="noStrike" dirty="0">
                        <a:solidFill>
                          <a:srgbClr val="000000"/>
                        </a:solidFill>
                        <a:effectLst/>
                        <a:latin typeface="Arial" panose="020B0604020202020204" pitchFamily="34" charset="0"/>
                      </a:endParaRPr>
                    </a:p>
                  </a:txBody>
                  <a:tcPr marL="7475" marR="7475" marT="747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-.009</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.306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7916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.951</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.039</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0060">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7916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online quizzes we did last semester were a good way to check if students watched the video lectures.</a:t>
                      </a:r>
                    </a:p>
                  </a:txBody>
                  <a:tcPr marL="7475" marR="7475" marT="747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.045</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.514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.505</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7916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.764</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37483">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167836">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completed each of the online quizzes last semester.</a:t>
                      </a:r>
                    </a:p>
                  </a:txBody>
                  <a:tcPr marL="7475" marR="7475" marT="747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7475" marR="7475" marT="747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-.123</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.306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.505</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16783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7475" marR="7475" marT="747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.039</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783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7475" marR="7475" marT="747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7475" marR="7475" marT="747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178465">
                <a:tc gridSpan="6">
                  <a:txBody>
                    <a:bodyPr/>
                    <a:lstStyle/>
                    <a:p>
                      <a:pPr algn="l" fontAlgn="t"/>
                      <a:r>
                        <a:rPr lang="en-US" sz="1600" b="0" i="0" u="none" strike="noStrike">
                          <a:solidFill>
                            <a:srgbClr val="000000"/>
                          </a:solidFill>
                          <a:effectLst/>
                          <a:latin typeface="Arial" panose="020B0604020202020204" pitchFamily="34" charset="0"/>
                        </a:rPr>
                        <a:t>**. Correlation is significant at the 0.01 level (2-tailed).</a:t>
                      </a:r>
                    </a:p>
                  </a:txBody>
                  <a:tcPr marL="7475" marR="7475" marT="747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8465">
                <a:tc gridSpan="6">
                  <a:txBody>
                    <a:bodyPr/>
                    <a:lstStyle/>
                    <a:p>
                      <a:pPr algn="l" fontAlgn="t"/>
                      <a:r>
                        <a:rPr lang="en-US" sz="1600" b="0" i="0" u="none" strike="noStrike" dirty="0">
                          <a:solidFill>
                            <a:srgbClr val="000000"/>
                          </a:solidFill>
                          <a:effectLst/>
                          <a:latin typeface="Arial" panose="020B0604020202020204" pitchFamily="34" charset="0"/>
                        </a:rPr>
                        <a:t>*. Correlation is significant at the 0.05 level (2-tailed).</a:t>
                      </a:r>
                    </a:p>
                  </a:txBody>
                  <a:tcPr marL="7475" marR="7475" marT="7475"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8166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10133013" cy="1280890"/>
          </a:xfrm>
        </p:spPr>
        <p:txBody>
          <a:bodyPr/>
          <a:lstStyle/>
          <a:p>
            <a:r>
              <a:rPr lang="en-US" dirty="0" smtClean="0"/>
              <a:t>Overview</a:t>
            </a:r>
            <a:endParaRPr lang="en-US" dirty="0"/>
          </a:p>
        </p:txBody>
      </p:sp>
      <p:sp>
        <p:nvSpPr>
          <p:cNvPr id="3" name="Content Placeholder 2"/>
          <p:cNvSpPr>
            <a:spLocks noGrp="1"/>
          </p:cNvSpPr>
          <p:nvPr>
            <p:ph idx="1"/>
          </p:nvPr>
        </p:nvSpPr>
        <p:spPr/>
        <p:txBody>
          <a:bodyPr>
            <a:noAutofit/>
          </a:bodyPr>
          <a:lstStyle/>
          <a:p>
            <a:r>
              <a:rPr lang="en-US" sz="2800" dirty="0" smtClean="0"/>
              <a:t>Flipped Classrooms: Impetus and Definitions</a:t>
            </a:r>
          </a:p>
          <a:p>
            <a:r>
              <a:rPr lang="en-US" sz="2800" dirty="0" smtClean="0"/>
              <a:t>Goals of the Study</a:t>
            </a:r>
          </a:p>
          <a:p>
            <a:r>
              <a:rPr lang="en-US" sz="2800" dirty="0" smtClean="0"/>
              <a:t>Methods: Context and Measures</a:t>
            </a:r>
          </a:p>
          <a:p>
            <a:r>
              <a:rPr lang="en-US" sz="2800" dirty="0" smtClean="0"/>
              <a:t>Results: Surveys and Interviews</a:t>
            </a:r>
          </a:p>
          <a:p>
            <a:r>
              <a:rPr lang="en-US" sz="2800" dirty="0" smtClean="0"/>
              <a:t>Discussion: Reactions to a Flipped Classroom</a:t>
            </a:r>
          </a:p>
          <a:p>
            <a:r>
              <a:rPr lang="en-US" sz="2800" dirty="0" smtClean="0"/>
              <a:t>Conclusion: Considerations for Future Iterations</a:t>
            </a:r>
            <a:endParaRPr lang="en-US" sz="2800" dirty="0"/>
          </a:p>
        </p:txBody>
      </p:sp>
    </p:spTree>
    <p:extLst>
      <p:ext uri="{BB962C8B-B14F-4D97-AF65-F5344CB8AC3E}">
        <p14:creationId xmlns:p14="http://schemas.microsoft.com/office/powerpoint/2010/main" val="658486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3772"/>
            <a:ext cx="9601200" cy="1485900"/>
          </a:xfrm>
        </p:spPr>
        <p:txBody>
          <a:bodyPr/>
          <a:lstStyle/>
          <a:p>
            <a:r>
              <a:rPr lang="en-US" dirty="0"/>
              <a:t>Results: </a:t>
            </a:r>
            <a:r>
              <a:rPr lang="en-US" dirty="0" smtClean="0"/>
              <a:t>FLCAS &amp; Class Time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3668488"/>
              </p:ext>
            </p:extLst>
          </p:nvPr>
        </p:nvGraphicFramePr>
        <p:xfrm>
          <a:off x="791308" y="992482"/>
          <a:ext cx="11316149" cy="5852677"/>
        </p:xfrm>
        <a:graphic>
          <a:graphicData uri="http://schemas.openxmlformats.org/drawingml/2006/table">
            <a:tbl>
              <a:tblPr/>
              <a:tblGrid>
                <a:gridCol w="3020645"/>
                <a:gridCol w="1819266"/>
                <a:gridCol w="1276521"/>
                <a:gridCol w="1733239"/>
                <a:gridCol w="1733239"/>
                <a:gridCol w="1733239"/>
              </a:tblGrid>
              <a:tr h="1162374">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8645" marR="8645" marT="864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FLCAS Total Score</a:t>
                      </a:r>
                    </a:p>
                  </a:txBody>
                  <a:tcPr marL="8645" marR="8645" marT="864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class time is best used to do activities that help students learn the course content deeply.</a:t>
                      </a:r>
                    </a:p>
                  </a:txBody>
                  <a:tcPr marL="8645" marR="8645"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activities we did in class helped me learn the course content deeply.</a:t>
                      </a:r>
                    </a:p>
                  </a:txBody>
                  <a:tcPr marL="8645" marR="8645"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participated to the best of my ability in class last semester.</a:t>
                      </a:r>
                    </a:p>
                  </a:txBody>
                  <a:tcPr marL="8645" marR="8645" marT="864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9997">
                <a:tc rowSpan="3">
                  <a:txBody>
                    <a:bodyPr/>
                    <a:lstStyle/>
                    <a:p>
                      <a:pPr algn="l" fontAlgn="t"/>
                      <a:r>
                        <a:rPr lang="en-US" sz="1600" b="0" i="0" u="none" strike="noStrike" dirty="0">
                          <a:solidFill>
                            <a:srgbClr val="000000"/>
                          </a:solidFill>
                          <a:effectLst/>
                          <a:latin typeface="Arial" panose="020B0604020202020204" pitchFamily="34" charset="0"/>
                        </a:rPr>
                        <a:t>FLCAS Total Score</a:t>
                      </a:r>
                    </a:p>
                  </a:txBody>
                  <a:tcP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.075</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.037</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.052</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099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.619</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.805</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.734</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099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81396">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believe that class time is best used to do activities that help students learn the course content deeply.</a:t>
                      </a: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.075</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.494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81396">
                <a:tc vMerge="1">
                  <a:txBody>
                    <a:bodyPr/>
                    <a:lstStyle/>
                    <a:p>
                      <a:endParaRPr lang="en-US"/>
                    </a:p>
                  </a:txBody>
                  <a:tcPr/>
                </a:tc>
                <a:tc>
                  <a:txBody>
                    <a:bodyPr/>
                    <a:lstStyle/>
                    <a:p>
                      <a:pPr algn="l" fontAlgn="t"/>
                      <a:r>
                        <a:rPr lang="en-US" sz="1600" b="0" i="0" u="none" strike="noStrike" dirty="0">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.619</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8139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81396">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think that the activities we did in class helped me learn the course content deeply.</a:t>
                      </a: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.037</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.494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.539</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8139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.805</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81396">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09997">
                <a:tc rowSpan="3">
                  <a:txBody>
                    <a:bodyPr/>
                    <a:lstStyle/>
                    <a:p>
                      <a:pPr algn="l" fontAlgn="t"/>
                      <a:r>
                        <a:rPr lang="en-US" sz="1600" b="0" i="0" u="none" strike="noStrike" dirty="0" smtClean="0">
                          <a:solidFill>
                            <a:srgbClr val="000000"/>
                          </a:solidFill>
                          <a:effectLst/>
                          <a:latin typeface="Arial" panose="020B0604020202020204" pitchFamily="34" charset="0"/>
                        </a:rPr>
                        <a:t>I </a:t>
                      </a:r>
                      <a:r>
                        <a:rPr lang="en-US" sz="1600" b="0" i="0" u="none" strike="noStrike" dirty="0">
                          <a:solidFill>
                            <a:srgbClr val="000000"/>
                          </a:solidFill>
                          <a:effectLst/>
                          <a:latin typeface="Arial" panose="020B0604020202020204" pitchFamily="34" charset="0"/>
                        </a:rPr>
                        <a:t>participated to the best of my ability in class last semester.</a:t>
                      </a:r>
                    </a:p>
                  </a:txBody>
                  <a:tcPr>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8645" marR="8645" marT="864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.052</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.416</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.539</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099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8645" marR="8645" marT="864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.734</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.004</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.000</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09997">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8645" marR="8645" marT="864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8645" marR="8645" marT="864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23297">
                <a:tc gridSpan="6">
                  <a:txBody>
                    <a:bodyPr/>
                    <a:lstStyle/>
                    <a:p>
                      <a:pPr algn="l" fontAlgn="t"/>
                      <a:r>
                        <a:rPr lang="en-US" sz="1600" b="0" i="0" u="none" strike="noStrike" dirty="0">
                          <a:solidFill>
                            <a:srgbClr val="000000"/>
                          </a:solidFill>
                          <a:effectLst/>
                          <a:latin typeface="Arial" panose="020B0604020202020204" pitchFamily="34" charset="0"/>
                        </a:rPr>
                        <a:t>**. Correlation is significant at the 0.01 level (2-tailed).</a:t>
                      </a:r>
                    </a:p>
                  </a:txBody>
                  <a:tcPr marL="8645" marR="8645" marT="864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606294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t>
            </a:r>
            <a:r>
              <a:rPr lang="en-US" dirty="0" smtClean="0"/>
              <a:t>FLCAS &amp; Materials Availability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96465828"/>
              </p:ext>
            </p:extLst>
          </p:nvPr>
        </p:nvGraphicFramePr>
        <p:xfrm>
          <a:off x="738555" y="1565331"/>
          <a:ext cx="11368010" cy="3888211"/>
        </p:xfrm>
        <a:graphic>
          <a:graphicData uri="http://schemas.openxmlformats.org/drawingml/2006/table">
            <a:tbl>
              <a:tblPr/>
              <a:tblGrid>
                <a:gridCol w="3544865"/>
                <a:gridCol w="1910418"/>
                <a:gridCol w="1970909"/>
                <a:gridCol w="1970909"/>
                <a:gridCol w="1970909"/>
              </a:tblGrid>
              <a:tr h="743916">
                <a:tc gridSpan="2">
                  <a:txBody>
                    <a:bodyPr/>
                    <a:lstStyle/>
                    <a:p>
                      <a:pPr algn="l" fontAlgn="b"/>
                      <a:r>
                        <a:rPr lang="en-US" sz="1600" b="0" i="0" u="none" strike="noStrike" dirty="0">
                          <a:solidFill>
                            <a:srgbClr val="000000"/>
                          </a:solidFill>
                          <a:effectLst/>
                          <a:latin typeface="Arial" panose="020B0604020202020204" pitchFamily="34" charset="0"/>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Arial" panose="020B0604020202020204" pitchFamily="34" charset="0"/>
                        </a:rPr>
                        <a:t>FLCAS Total Score</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online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 my mobile </a:t>
                      </a:r>
                      <a:r>
                        <a:rPr lang="en-US" sz="1600" b="0" i="0" u="none" strike="noStrike" dirty="0" smtClean="0">
                          <a:solidFill>
                            <a:srgbClr val="000000"/>
                          </a:solidFill>
                          <a:effectLst/>
                          <a:latin typeface="Arial" panose="020B0604020202020204" pitchFamily="34" charset="0"/>
                        </a:rPr>
                        <a:t>device.</a:t>
                      </a:r>
                      <a:endParaRPr lang="en-US" sz="1600" b="0" i="0" u="none" strike="noStrike" dirty="0">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1954">
                <a:tc rowSpan="3">
                  <a:txBody>
                    <a:bodyPr/>
                    <a:lstStyle/>
                    <a:p>
                      <a:pPr algn="l" fontAlgn="t"/>
                      <a:r>
                        <a:rPr lang="en-US" sz="1600" b="0" i="0" u="none" strike="noStrike" dirty="0">
                          <a:solidFill>
                            <a:srgbClr val="000000"/>
                          </a:solidFill>
                          <a:effectLst/>
                          <a:latin typeface="Arial" panose="020B0604020202020204" pitchFamily="34" charset="0"/>
                        </a:rPr>
                        <a:t>FLCAS Total Score</a:t>
                      </a:r>
                    </a:p>
                  </a:txBody>
                  <a:tcPr marL="9525" marR="9525" marT="9525"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.107</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61954">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.481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61954">
                <a:tc vMerge="1">
                  <a:txBody>
                    <a:bodyPr/>
                    <a:lstStyle/>
                    <a:p>
                      <a:endParaRPr lang="en-US"/>
                    </a:p>
                  </a:txBody>
                  <a:tcPr/>
                </a:tc>
                <a:tc>
                  <a:txBody>
                    <a:bodyPr/>
                    <a:lstStyle/>
                    <a:p>
                      <a:pPr algn="l" fontAlgn="t"/>
                      <a:r>
                        <a:rPr lang="en-US" sz="1600" b="0" i="0" u="none" strike="noStrike" dirty="0">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261954">
                <a:tc rowSpan="3">
                  <a:txBody>
                    <a:bodyPr/>
                    <a:lstStyle/>
                    <a:p>
                      <a:pPr algn="l" fontAlgn="t"/>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online</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.065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.474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261954">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.668</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61954">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r>
              <a:tr h="351019">
                <a:tc rowSpan="3">
                  <a:txBody>
                    <a:bodyPr/>
                    <a:lstStyle/>
                    <a:p>
                      <a:pPr algn="l" fontAlgn="t"/>
                      <a:r>
                        <a:rPr lang="en-US" sz="1600" b="0" i="0" u="none" strike="noStrike" dirty="0" smtClean="0">
                          <a:solidFill>
                            <a:srgbClr val="000000"/>
                          </a:solidFill>
                          <a:effectLst/>
                          <a:latin typeface="Arial" panose="020B0604020202020204" pitchFamily="34" charset="0"/>
                        </a:rPr>
                        <a:t>It </a:t>
                      </a:r>
                      <a:r>
                        <a:rPr lang="en-US" sz="1600" b="0" i="0" u="none" strike="noStrike" dirty="0">
                          <a:solidFill>
                            <a:srgbClr val="000000"/>
                          </a:solidFill>
                          <a:effectLst/>
                          <a:latin typeface="Arial" panose="020B0604020202020204" pitchFamily="34" charset="0"/>
                        </a:rPr>
                        <a:t>is important that class materials are available on my mobile device (smartphone, tablet, etc.).</a:t>
                      </a:r>
                    </a:p>
                  </a:txBody>
                  <a:tcPr marL="9525" marR="9525" marT="9525" marB="0">
                    <a:lnL w="190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Arial" panose="020B0604020202020204" pitchFamily="34" charset="0"/>
                        </a:rPr>
                        <a:t>Pearson Correlation</a:t>
                      </a:r>
                    </a:p>
                  </a:txBody>
                  <a:tcPr marL="9525" marR="9525" marT="9525" marB="0">
                    <a:lnL>
                      <a:noFill/>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.107</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a:txBody>
                    <a:bodyPr/>
                    <a:lstStyle/>
                    <a:p>
                      <a:pPr algn="r" fontAlgn="ctr"/>
                      <a:r>
                        <a:rPr lang="en-US" sz="1600" b="0" i="0" u="none" strike="noStrike">
                          <a:solidFill>
                            <a:srgbClr val="000000"/>
                          </a:solidFill>
                          <a:effectLst/>
                          <a:latin typeface="Arial" panose="020B0604020202020204" pitchFamily="34" charset="0"/>
                        </a:rPr>
                        <a:t>.474</a:t>
                      </a:r>
                      <a:r>
                        <a:rPr lang="en-US" sz="1600" b="0" i="0" u="none" strike="noStrike" baseline="30000">
                          <a:solidFill>
                            <a:srgbClr val="000000"/>
                          </a:solidFill>
                          <a:effectLst/>
                          <a:latin typeface="Arial" panose="020B0604020202020204" pitchFamily="34" charset="0"/>
                        </a:rPr>
                        <a:t>**</a:t>
                      </a:r>
                      <a:endParaRPr lang="en-US" sz="16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r>
              <a:tr h="351019">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Sig. (2-tailed)</a:t>
                      </a:r>
                    </a:p>
                  </a:txBody>
                  <a:tcPr marL="9525" marR="9525" marT="9525"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.481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ctr"/>
                      <a:r>
                        <a:rPr lang="en-US" sz="16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51019">
                <a:tc vMerge="1">
                  <a:txBody>
                    <a:bodyPr/>
                    <a:lstStyle/>
                    <a:p>
                      <a:endParaRPr lang="en-US"/>
                    </a:p>
                  </a:txBody>
                  <a:tcPr/>
                </a:tc>
                <a:tc>
                  <a:txBody>
                    <a:bodyPr/>
                    <a:lstStyle/>
                    <a:p>
                      <a:pPr algn="l" fontAlgn="t"/>
                      <a:r>
                        <a:rPr lang="en-US" sz="1600" b="0" i="0" u="none" strike="noStrike">
                          <a:solidFill>
                            <a:srgbClr val="000000"/>
                          </a:solidFill>
                          <a:effectLst/>
                          <a:latin typeface="Arial" panose="020B0604020202020204" pitchFamily="34" charset="0"/>
                        </a:rPr>
                        <a:t>N</a:t>
                      </a:r>
                    </a:p>
                  </a:txBody>
                  <a:tcPr marL="9525" marR="9525" marT="9525"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6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78545">
                <a:tc gridSpan="5">
                  <a:txBody>
                    <a:bodyPr/>
                    <a:lstStyle/>
                    <a:p>
                      <a:pPr algn="l" fontAlgn="t"/>
                      <a:r>
                        <a:rPr lang="en-US" sz="1600" b="0" i="0" u="none" strike="noStrike" dirty="0">
                          <a:solidFill>
                            <a:srgbClr val="000000"/>
                          </a:solidFill>
                          <a:effectLst/>
                          <a:latin typeface="Arial" panose="020B0604020202020204" pitchFamily="34" charset="0"/>
                        </a:rPr>
                        <a:t>**. Correlation is significant at the 0.01 level (2-tailed).</a:t>
                      </a: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086598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Quizzes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1418053"/>
              </p:ext>
            </p:extLst>
          </p:nvPr>
        </p:nvGraphicFramePr>
        <p:xfrm>
          <a:off x="791311" y="2268416"/>
          <a:ext cx="11236570" cy="3446584"/>
        </p:xfrm>
        <a:graphic>
          <a:graphicData uri="http://schemas.openxmlformats.org/drawingml/2006/table">
            <a:tbl>
              <a:tblPr>
                <a:tableStyleId>{8EC20E35-A176-4012-BC5E-935CFFF8708E}</a:tableStyleId>
              </a:tblPr>
              <a:tblGrid>
                <a:gridCol w="6373684"/>
                <a:gridCol w="377700"/>
                <a:gridCol w="1038675"/>
                <a:gridCol w="1062280"/>
                <a:gridCol w="920644"/>
                <a:gridCol w="1463587"/>
              </a:tblGrid>
              <a:tr h="514490">
                <a:tc>
                  <a:txBody>
                    <a:bodyPr/>
                    <a:lstStyle/>
                    <a:p>
                      <a:pPr algn="l" fontAlgn="b"/>
                      <a:r>
                        <a:rPr lang="en-US" sz="1800" u="none" strike="noStrike" dirty="0">
                          <a:effectLst/>
                        </a:rPr>
                        <a:t> </a:t>
                      </a:r>
                      <a:endParaRPr lang="en-US" sz="1800" b="0" i="0" u="none" strike="noStrike" dirty="0">
                        <a:solidFill>
                          <a:srgbClr val="000000"/>
                        </a:solidFill>
                        <a:effectLst/>
                        <a:latin typeface="+mn-lt"/>
                      </a:endParaRPr>
                    </a:p>
                  </a:txBody>
                  <a:tcPr marL="0" marR="0" marT="0" marB="0" anchor="b"/>
                </a:tc>
                <a:tc>
                  <a:txBody>
                    <a:bodyPr/>
                    <a:lstStyle/>
                    <a:p>
                      <a:pPr algn="ctr" fontAlgn="b"/>
                      <a:r>
                        <a:rPr lang="en-US" sz="1800" u="none" strike="noStrike">
                          <a:effectLst/>
                        </a:rPr>
                        <a:t>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Minimum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Maximum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Mean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dirty="0">
                          <a:effectLst/>
                        </a:rPr>
                        <a:t>Std. Deviation</a:t>
                      </a:r>
                      <a:endParaRPr lang="en-US" sz="1800" b="0" i="0" u="none" strike="noStrike" dirty="0">
                        <a:solidFill>
                          <a:srgbClr val="000000"/>
                        </a:solidFill>
                        <a:effectLst/>
                        <a:latin typeface="+mn-lt"/>
                      </a:endParaRPr>
                    </a:p>
                  </a:txBody>
                  <a:tcPr marL="0" marR="0" marT="0" marB="0" anchor="b"/>
                </a:tc>
              </a:tr>
              <a:tr h="935439">
                <a:tc>
                  <a:txBody>
                    <a:bodyPr/>
                    <a:lstStyle/>
                    <a:p>
                      <a:pPr algn="l" fontAlgn="t"/>
                      <a:r>
                        <a:rPr lang="en-US" sz="1800" u="none" strike="noStrike" dirty="0" smtClean="0">
                          <a:effectLst/>
                        </a:rPr>
                        <a:t>I </a:t>
                      </a:r>
                      <a:r>
                        <a:rPr lang="en-US" sz="1800" u="none" strike="noStrike" dirty="0">
                          <a:effectLst/>
                        </a:rPr>
                        <a:t>believe it is important to check whether students do the required homework for the </a:t>
                      </a:r>
                      <a:r>
                        <a:rPr lang="en-US" sz="1800" u="none" strike="noStrike" dirty="0" smtClean="0">
                          <a:effectLst/>
                        </a:rPr>
                        <a:t>course.</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dirty="0">
                          <a:effectLst/>
                        </a:rPr>
                        <a:t>46</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dirty="0">
                          <a:effectLst/>
                        </a:rPr>
                        <a:t>3.00</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dirty="0">
                          <a:effectLst/>
                        </a:rPr>
                        <a:t>5.00</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a:effectLst/>
                        </a:rPr>
                        <a:t>4.17</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a:effectLst/>
                        </a:rPr>
                        <a:t>0.64</a:t>
                      </a:r>
                      <a:endParaRPr lang="en-US" sz="1800" b="0" i="0" u="none" strike="noStrike">
                        <a:solidFill>
                          <a:srgbClr val="000000"/>
                        </a:solidFill>
                        <a:effectLst/>
                        <a:latin typeface="+mn-lt"/>
                      </a:endParaRPr>
                    </a:p>
                  </a:txBody>
                  <a:tcPr marL="0" marR="0" marT="0" marB="0"/>
                </a:tc>
              </a:tr>
              <a:tr h="1228710">
                <a:tc>
                  <a:txBody>
                    <a:bodyPr/>
                    <a:lstStyle/>
                    <a:p>
                      <a:pPr algn="l" fontAlgn="t"/>
                      <a:r>
                        <a:rPr lang="en-US" sz="1800" u="none" strike="noStrike" dirty="0" smtClean="0">
                          <a:effectLst/>
                        </a:rPr>
                        <a:t>I </a:t>
                      </a:r>
                      <a:r>
                        <a:rPr lang="en-US" sz="1800" u="none" strike="noStrike" dirty="0">
                          <a:effectLst/>
                        </a:rPr>
                        <a:t>think that the online quizzes we did last semester were a good way to check if students watched the video lectures.</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a:effectLst/>
                        </a:rPr>
                        <a:t>46</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a:effectLst/>
                        </a:rPr>
                        <a:t>1.00</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dirty="0">
                          <a:effectLst/>
                        </a:rPr>
                        <a:t>5.00</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dirty="0">
                          <a:effectLst/>
                        </a:rPr>
                        <a:t>3.96</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dirty="0">
                          <a:effectLst/>
                        </a:rPr>
                        <a:t>1.03</a:t>
                      </a:r>
                      <a:endParaRPr lang="en-US" sz="1800" b="0" i="0" u="none" strike="noStrike" dirty="0">
                        <a:solidFill>
                          <a:srgbClr val="000000"/>
                        </a:solidFill>
                        <a:effectLst/>
                        <a:latin typeface="+mn-lt"/>
                      </a:endParaRPr>
                    </a:p>
                  </a:txBody>
                  <a:tcPr marL="0" marR="0" marT="0" marB="0"/>
                </a:tc>
              </a:tr>
              <a:tr h="767945">
                <a:tc>
                  <a:txBody>
                    <a:bodyPr/>
                    <a:lstStyle/>
                    <a:p>
                      <a:pPr algn="l" fontAlgn="t"/>
                      <a:r>
                        <a:rPr lang="en-US" sz="1800" u="none" strike="noStrike" dirty="0" smtClean="0">
                          <a:effectLst/>
                        </a:rPr>
                        <a:t>I </a:t>
                      </a:r>
                      <a:r>
                        <a:rPr lang="en-US" sz="1800" u="none" strike="noStrike" dirty="0">
                          <a:effectLst/>
                        </a:rPr>
                        <a:t>completed each of the online quizzes last semester.</a:t>
                      </a:r>
                      <a:endParaRPr lang="en-US" sz="1800" b="0" i="0" u="none" strike="noStrike" dirty="0">
                        <a:solidFill>
                          <a:srgbClr val="000000"/>
                        </a:solidFill>
                        <a:effectLst/>
                        <a:latin typeface="+mn-lt"/>
                      </a:endParaRPr>
                    </a:p>
                  </a:txBody>
                  <a:tcPr marL="0" marR="0" marT="0" marB="0"/>
                </a:tc>
                <a:tc>
                  <a:txBody>
                    <a:bodyPr/>
                    <a:lstStyle/>
                    <a:p>
                      <a:pPr algn="ctr" fontAlgn="ctr"/>
                      <a:r>
                        <a:rPr lang="en-US" sz="1800" u="none" strike="noStrike">
                          <a:effectLst/>
                        </a:rPr>
                        <a:t>46</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a:effectLst/>
                        </a:rPr>
                        <a:t>2.00</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a:effectLst/>
                        </a:rPr>
                        <a:t>5.00</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a:effectLst/>
                        </a:rPr>
                        <a:t>4.74</a:t>
                      </a:r>
                      <a:endParaRPr lang="en-US" sz="1800" b="0" i="0" u="none" strike="noStrike">
                        <a:solidFill>
                          <a:srgbClr val="000000"/>
                        </a:solidFill>
                        <a:effectLst/>
                        <a:latin typeface="+mn-lt"/>
                      </a:endParaRPr>
                    </a:p>
                  </a:txBody>
                  <a:tcPr marL="0" marR="0" marT="0" marB="0"/>
                </a:tc>
                <a:tc>
                  <a:txBody>
                    <a:bodyPr/>
                    <a:lstStyle/>
                    <a:p>
                      <a:pPr algn="ctr" fontAlgn="ctr"/>
                      <a:r>
                        <a:rPr lang="en-US" sz="1800" u="none" strike="noStrike" dirty="0">
                          <a:effectLst/>
                        </a:rPr>
                        <a:t>0.57</a:t>
                      </a:r>
                      <a:endParaRPr lang="en-US" sz="1800" b="0" i="0" u="none" strike="noStrike" dirty="0">
                        <a:solidFill>
                          <a:srgbClr val="000000"/>
                        </a:solidFill>
                        <a:effectLst/>
                        <a:latin typeface="+mn-lt"/>
                      </a:endParaRPr>
                    </a:p>
                  </a:txBody>
                  <a:tcPr marL="0" marR="0" marT="0" marB="0"/>
                </a:tc>
              </a:tr>
            </a:tbl>
          </a:graphicData>
        </a:graphic>
      </p:graphicFrame>
    </p:spTree>
    <p:extLst>
      <p:ext uri="{BB962C8B-B14F-4D97-AF65-F5344CB8AC3E}">
        <p14:creationId xmlns:p14="http://schemas.microsoft.com/office/powerpoint/2010/main" val="3504311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Lectures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39909122"/>
              </p:ext>
            </p:extLst>
          </p:nvPr>
        </p:nvGraphicFramePr>
        <p:xfrm>
          <a:off x="811570" y="2743197"/>
          <a:ext cx="11282767" cy="3187020"/>
        </p:xfrm>
        <a:graphic>
          <a:graphicData uri="http://schemas.openxmlformats.org/drawingml/2006/table">
            <a:tbl>
              <a:tblPr>
                <a:tableStyleId>{8EC20E35-A176-4012-BC5E-935CFFF8708E}</a:tableStyleId>
              </a:tblPr>
              <a:tblGrid>
                <a:gridCol w="6399888"/>
                <a:gridCol w="379253"/>
                <a:gridCol w="1042945"/>
                <a:gridCol w="1066648"/>
                <a:gridCol w="924429"/>
                <a:gridCol w="1469604"/>
              </a:tblGrid>
              <a:tr h="531170">
                <a:tc>
                  <a:txBody>
                    <a:bodyPr/>
                    <a:lstStyle/>
                    <a:p>
                      <a:pPr algn="l" fontAlgn="b"/>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800" u="none" strike="noStrike">
                          <a:effectLst/>
                        </a:rPr>
                        <a:t>N</a:t>
                      </a:r>
                      <a:endParaRPr lang="en-US" sz="18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800" u="none" strike="noStrike">
                          <a:effectLst/>
                        </a:rPr>
                        <a:t>Minimum</a:t>
                      </a:r>
                      <a:endParaRPr lang="en-US" sz="18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800" u="none" strike="noStrike">
                          <a:effectLst/>
                        </a:rPr>
                        <a:t>Maximum</a:t>
                      </a:r>
                      <a:endParaRPr lang="en-US" sz="18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800" u="none" strike="noStrike">
                          <a:effectLst/>
                        </a:rPr>
                        <a:t>Mean</a:t>
                      </a:r>
                      <a:endParaRPr lang="en-US" sz="18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800" u="none" strike="noStrike" dirty="0">
                          <a:effectLst/>
                        </a:rPr>
                        <a:t>Std. Deviation</a:t>
                      </a:r>
                      <a:endParaRPr lang="en-US" sz="1800" b="0" i="0" u="none" strike="noStrike" dirty="0">
                        <a:solidFill>
                          <a:srgbClr val="000000"/>
                        </a:solidFill>
                        <a:effectLst/>
                        <a:latin typeface="Arial" panose="020B0604020202020204" pitchFamily="34" charset="0"/>
                      </a:endParaRPr>
                    </a:p>
                  </a:txBody>
                  <a:tcPr marL="0" marR="0" marT="0" marB="0" anchor="b"/>
                </a:tc>
              </a:tr>
              <a:tr h="531170">
                <a:tc>
                  <a:txBody>
                    <a:bodyPr/>
                    <a:lstStyle/>
                    <a:p>
                      <a:pPr algn="l" fontAlgn="t"/>
                      <a:r>
                        <a:rPr lang="en-US" sz="1800" u="none" strike="noStrike" dirty="0" smtClean="0">
                          <a:effectLst/>
                        </a:rPr>
                        <a:t>I </a:t>
                      </a:r>
                      <a:r>
                        <a:rPr lang="en-US" sz="1800" u="none" strike="noStrike" dirty="0">
                          <a:effectLst/>
                        </a:rPr>
                        <a:t>believe that it is important for teachers to lecture in class.</a:t>
                      </a:r>
                      <a:endParaRPr lang="en-US" sz="1800" b="0" i="0" u="none" strike="noStrike" dirty="0">
                        <a:solidFill>
                          <a:srgbClr val="000000"/>
                        </a:solidFill>
                        <a:effectLst/>
                        <a:latin typeface="Arial" panose="020B0604020202020204" pitchFamily="34" charset="0"/>
                      </a:endParaRPr>
                    </a:p>
                  </a:txBody>
                  <a:tcPr marL="0" marR="0" marT="0" marB="0"/>
                </a:tc>
                <a:tc>
                  <a:txBody>
                    <a:bodyPr/>
                    <a:lstStyle/>
                    <a:p>
                      <a:pPr algn="r" fontAlgn="ctr"/>
                      <a:r>
                        <a:rPr lang="en-US" sz="1800" u="none" strike="noStrike" dirty="0">
                          <a:effectLst/>
                        </a:rPr>
                        <a:t>46</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2.00</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4.24</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0.90</a:t>
                      </a:r>
                      <a:endParaRPr lang="en-US" sz="1800" b="0" i="0" u="none" strike="noStrike" dirty="0">
                        <a:solidFill>
                          <a:srgbClr val="000000"/>
                        </a:solidFill>
                        <a:effectLst/>
                        <a:latin typeface="Arial" panose="020B0604020202020204" pitchFamily="34" charset="0"/>
                      </a:endParaRPr>
                    </a:p>
                  </a:txBody>
                  <a:tcPr marL="0" marR="0" marT="0" marB="0" anchor="ctr"/>
                </a:tc>
              </a:tr>
              <a:tr h="531170">
                <a:tc>
                  <a:txBody>
                    <a:bodyPr/>
                    <a:lstStyle/>
                    <a:p>
                      <a:pPr algn="l" fontAlgn="t"/>
                      <a:r>
                        <a:rPr lang="en-US" sz="1800" u="none" strike="noStrike" dirty="0" smtClean="0">
                          <a:effectLst/>
                        </a:rPr>
                        <a:t>I </a:t>
                      </a:r>
                      <a:r>
                        <a:rPr lang="en-US" sz="1800" u="none" strike="noStrike" dirty="0">
                          <a:effectLst/>
                        </a:rPr>
                        <a:t>think that using video lectures is a good method of instruction.</a:t>
                      </a:r>
                      <a:endParaRPr lang="en-US" sz="1800" b="0" i="0" u="none" strike="noStrike" dirty="0">
                        <a:solidFill>
                          <a:srgbClr val="000000"/>
                        </a:solidFill>
                        <a:effectLst/>
                        <a:latin typeface="Arial" panose="020B0604020202020204" pitchFamily="34" charset="0"/>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2.00</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5.00</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3.89</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0.74</a:t>
                      </a:r>
                      <a:endParaRPr lang="en-US" sz="1800" b="0" i="0" u="none" strike="noStrike" dirty="0">
                        <a:solidFill>
                          <a:srgbClr val="000000"/>
                        </a:solidFill>
                        <a:effectLst/>
                        <a:latin typeface="Arial" panose="020B0604020202020204" pitchFamily="34" charset="0"/>
                      </a:endParaRPr>
                    </a:p>
                  </a:txBody>
                  <a:tcPr marL="0" marR="0" marT="0" marB="0" anchor="ctr"/>
                </a:tc>
              </a:tr>
              <a:tr h="531170">
                <a:tc>
                  <a:txBody>
                    <a:bodyPr/>
                    <a:lstStyle/>
                    <a:p>
                      <a:pPr algn="l" fontAlgn="t"/>
                      <a:r>
                        <a:rPr lang="en-US" sz="1800" u="none" strike="noStrike" dirty="0" smtClean="0">
                          <a:effectLst/>
                        </a:rPr>
                        <a:t>I </a:t>
                      </a:r>
                      <a:r>
                        <a:rPr lang="en-US" sz="1800" u="none" strike="noStrike" dirty="0">
                          <a:effectLst/>
                        </a:rPr>
                        <a:t>liked the video lectures that we watched.</a:t>
                      </a:r>
                      <a:endParaRPr lang="en-US" sz="1800" b="0" i="0" u="none" strike="noStrike" dirty="0">
                        <a:solidFill>
                          <a:srgbClr val="000000"/>
                        </a:solidFill>
                        <a:effectLst/>
                        <a:latin typeface="Arial" panose="020B0604020202020204" pitchFamily="34" charset="0"/>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2.00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5.00</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3.78</a:t>
                      </a:r>
                      <a:endParaRPr lang="en-US" sz="1800" b="0" i="0" u="none" strike="noStrike" dirty="0">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0.79</a:t>
                      </a:r>
                      <a:endParaRPr lang="en-US" sz="1800" b="0" i="0" u="none" strike="noStrike" dirty="0">
                        <a:solidFill>
                          <a:srgbClr val="000000"/>
                        </a:solidFill>
                        <a:effectLst/>
                        <a:latin typeface="Arial" panose="020B0604020202020204" pitchFamily="34" charset="0"/>
                      </a:endParaRPr>
                    </a:p>
                  </a:txBody>
                  <a:tcPr marL="0" marR="0" marT="0" marB="0" anchor="ctr"/>
                </a:tc>
              </a:tr>
              <a:tr h="531170">
                <a:tc>
                  <a:txBody>
                    <a:bodyPr/>
                    <a:lstStyle/>
                    <a:p>
                      <a:pPr algn="l" fontAlgn="t"/>
                      <a:r>
                        <a:rPr lang="en-US" sz="1800" u="none" strike="noStrike" dirty="0" smtClean="0">
                          <a:effectLst/>
                        </a:rPr>
                        <a:t>I </a:t>
                      </a:r>
                      <a:r>
                        <a:rPr lang="en-US" sz="1800" u="none" strike="noStrike" dirty="0">
                          <a:effectLst/>
                        </a:rPr>
                        <a:t>watched each of the video lectures.</a:t>
                      </a:r>
                      <a:endParaRPr lang="en-US" sz="1800" b="0" i="0" u="none" strike="noStrike" dirty="0">
                        <a:solidFill>
                          <a:srgbClr val="000000"/>
                        </a:solidFill>
                        <a:effectLst/>
                        <a:latin typeface="Arial" panose="020B0604020202020204" pitchFamily="34" charset="0"/>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2.00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4.02</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0.95</a:t>
                      </a:r>
                      <a:endParaRPr lang="en-US" sz="1800" b="0" i="0" u="none" strike="noStrike" dirty="0">
                        <a:solidFill>
                          <a:srgbClr val="000000"/>
                        </a:solidFill>
                        <a:effectLst/>
                        <a:latin typeface="Arial" panose="020B0604020202020204" pitchFamily="34" charset="0"/>
                      </a:endParaRPr>
                    </a:p>
                  </a:txBody>
                  <a:tcPr marL="0" marR="0" marT="0" marB="0" anchor="ctr"/>
                </a:tc>
              </a:tr>
              <a:tr h="531170">
                <a:tc>
                  <a:txBody>
                    <a:bodyPr/>
                    <a:lstStyle/>
                    <a:p>
                      <a:pPr algn="l" fontAlgn="t"/>
                      <a:r>
                        <a:rPr lang="en-US" sz="1800" u="none" strike="noStrike" dirty="0" smtClean="0">
                          <a:effectLst/>
                        </a:rPr>
                        <a:t>The </a:t>
                      </a:r>
                      <a:r>
                        <a:rPr lang="en-US" sz="1800" u="none" strike="noStrike" dirty="0">
                          <a:effectLst/>
                        </a:rPr>
                        <a:t>video lectures in our class were too long.</a:t>
                      </a:r>
                      <a:endParaRPr lang="en-US" sz="1800" b="0" i="0" u="none" strike="noStrike" dirty="0">
                        <a:solidFill>
                          <a:srgbClr val="000000"/>
                        </a:solidFill>
                        <a:effectLst/>
                        <a:latin typeface="Arial" panose="020B0604020202020204" pitchFamily="34" charset="0"/>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1.00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a:effectLst/>
                        </a:rPr>
                        <a:t>2.80</a:t>
                      </a: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r" fontAlgn="ctr"/>
                      <a:r>
                        <a:rPr lang="en-US" sz="1800" u="none" strike="noStrike" dirty="0">
                          <a:effectLst/>
                        </a:rPr>
                        <a:t>1.02</a:t>
                      </a:r>
                      <a:endParaRPr lang="en-US" sz="1800" b="0" i="0" u="none" strike="noStrike" dirty="0">
                        <a:solidFill>
                          <a:srgbClr val="000000"/>
                        </a:solidFill>
                        <a:effectLst/>
                        <a:latin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2064098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Class Time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65577400"/>
              </p:ext>
            </p:extLst>
          </p:nvPr>
        </p:nvGraphicFramePr>
        <p:xfrm>
          <a:off x="844060" y="1899140"/>
          <a:ext cx="11183818" cy="4079628"/>
        </p:xfrm>
        <a:graphic>
          <a:graphicData uri="http://schemas.openxmlformats.org/drawingml/2006/table">
            <a:tbl>
              <a:tblPr>
                <a:tableStyleId>{8EC20E35-A176-4012-BC5E-935CFFF8708E}</a:tableStyleId>
              </a:tblPr>
              <a:tblGrid>
                <a:gridCol w="6343762"/>
                <a:gridCol w="375926"/>
                <a:gridCol w="1033799"/>
                <a:gridCol w="1057293"/>
                <a:gridCol w="916322"/>
                <a:gridCol w="1456716"/>
              </a:tblGrid>
              <a:tr h="1019907">
                <a:tc>
                  <a:txBody>
                    <a:bodyPr/>
                    <a:lstStyle/>
                    <a:p>
                      <a:pPr algn="l" fontAlgn="b"/>
                      <a:r>
                        <a:rPr lang="en-US" sz="1800" u="none" strike="noStrike" dirty="0">
                          <a:effectLst/>
                        </a:rPr>
                        <a:t> </a:t>
                      </a:r>
                      <a:endParaRPr lang="en-US" sz="1800" b="0" i="0" u="none" strike="noStrike" dirty="0">
                        <a:solidFill>
                          <a:srgbClr val="000000"/>
                        </a:solidFill>
                        <a:effectLst/>
                        <a:latin typeface="+mn-lt"/>
                      </a:endParaRPr>
                    </a:p>
                  </a:txBody>
                  <a:tcPr marL="0" marR="0" marT="0" marB="0" anchor="b"/>
                </a:tc>
                <a:tc>
                  <a:txBody>
                    <a:bodyPr/>
                    <a:lstStyle/>
                    <a:p>
                      <a:pPr algn="ctr" fontAlgn="b"/>
                      <a:r>
                        <a:rPr lang="en-US" sz="1800" u="none" strike="noStrike">
                          <a:effectLst/>
                        </a:rPr>
                        <a:t>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Minimum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Maximum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Mean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dirty="0">
                          <a:effectLst/>
                        </a:rPr>
                        <a:t>Std. Deviation</a:t>
                      </a:r>
                      <a:endParaRPr lang="en-US" sz="1800" b="0" i="0" u="none" strike="noStrike" dirty="0">
                        <a:solidFill>
                          <a:srgbClr val="000000"/>
                        </a:solidFill>
                        <a:effectLst/>
                        <a:latin typeface="+mn-lt"/>
                      </a:endParaRPr>
                    </a:p>
                  </a:txBody>
                  <a:tcPr marL="0" marR="0" marT="0" marB="0" anchor="b"/>
                </a:tc>
              </a:tr>
              <a:tr h="1019907">
                <a:tc>
                  <a:txBody>
                    <a:bodyPr/>
                    <a:lstStyle/>
                    <a:p>
                      <a:pPr algn="l" fontAlgn="t"/>
                      <a:r>
                        <a:rPr lang="en-US" sz="1800" u="none" strike="noStrike" dirty="0" smtClean="0">
                          <a:effectLst/>
                        </a:rPr>
                        <a:t>I </a:t>
                      </a:r>
                      <a:r>
                        <a:rPr lang="en-US" sz="1800" u="none" strike="noStrike" dirty="0">
                          <a:effectLst/>
                        </a:rPr>
                        <a:t>believe that class time is best used to do activities that help students learn the course content deeply.</a:t>
                      </a:r>
                      <a:endParaRPr lang="en-US" sz="1800" b="0" i="0" u="none" strike="noStrike" dirty="0">
                        <a:solidFill>
                          <a:srgbClr val="000000"/>
                        </a:solidFill>
                        <a:effectLst/>
                        <a:latin typeface="+mn-lt"/>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3.00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4.11</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0.71</a:t>
                      </a:r>
                      <a:endParaRPr lang="en-US" sz="1800" b="0" i="0" u="none" strike="noStrike">
                        <a:solidFill>
                          <a:srgbClr val="000000"/>
                        </a:solidFill>
                        <a:effectLst/>
                        <a:latin typeface="+mn-lt"/>
                      </a:endParaRPr>
                    </a:p>
                  </a:txBody>
                  <a:tcPr marL="0" marR="0" marT="0" marB="0" anchor="ctr"/>
                </a:tc>
              </a:tr>
              <a:tr h="1019907">
                <a:tc>
                  <a:txBody>
                    <a:bodyPr/>
                    <a:lstStyle/>
                    <a:p>
                      <a:pPr algn="l" fontAlgn="t"/>
                      <a:r>
                        <a:rPr lang="en-US" sz="1800" u="none" strike="noStrike" dirty="0" smtClean="0">
                          <a:effectLst/>
                        </a:rPr>
                        <a:t>I </a:t>
                      </a:r>
                      <a:r>
                        <a:rPr lang="en-US" sz="1800" u="none" strike="noStrike" dirty="0">
                          <a:effectLst/>
                        </a:rPr>
                        <a:t>think that the activities we did in class helped me learn the course content deeply.</a:t>
                      </a:r>
                      <a:endParaRPr lang="en-US" sz="1800" b="0" i="0" u="none" strike="noStrike" dirty="0">
                        <a:solidFill>
                          <a:srgbClr val="000000"/>
                        </a:solidFill>
                        <a:effectLst/>
                        <a:latin typeface="+mn-lt"/>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3.00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4.26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0.68</a:t>
                      </a:r>
                      <a:endParaRPr lang="en-US" sz="1800" b="0" i="0" u="none" strike="noStrike">
                        <a:solidFill>
                          <a:srgbClr val="000000"/>
                        </a:solidFill>
                        <a:effectLst/>
                        <a:latin typeface="+mn-lt"/>
                      </a:endParaRPr>
                    </a:p>
                  </a:txBody>
                  <a:tcPr marL="0" marR="0" marT="0" marB="0" anchor="ctr"/>
                </a:tc>
              </a:tr>
              <a:tr h="1019907">
                <a:tc>
                  <a:txBody>
                    <a:bodyPr/>
                    <a:lstStyle/>
                    <a:p>
                      <a:pPr algn="l" fontAlgn="t"/>
                      <a:r>
                        <a:rPr lang="en-US" sz="1800" u="none" strike="noStrike" dirty="0" smtClean="0">
                          <a:effectLst/>
                        </a:rPr>
                        <a:t>I </a:t>
                      </a:r>
                      <a:r>
                        <a:rPr lang="en-US" sz="1800" u="none" strike="noStrike" dirty="0">
                          <a:effectLst/>
                        </a:rPr>
                        <a:t>participated to the best of my ability in class last semester.</a:t>
                      </a:r>
                      <a:endParaRPr lang="en-US" sz="1800" b="0" i="0" u="none" strike="noStrike" dirty="0">
                        <a:solidFill>
                          <a:srgbClr val="000000"/>
                        </a:solidFill>
                        <a:effectLst/>
                        <a:latin typeface="+mn-lt"/>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2.00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4.04</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dirty="0">
                          <a:effectLst/>
                        </a:rPr>
                        <a:t>0.82</a:t>
                      </a:r>
                      <a:endParaRPr lang="en-US" sz="1800" b="0" i="0" u="none" strike="noStrike" dirty="0">
                        <a:solidFill>
                          <a:srgbClr val="000000"/>
                        </a:solidFill>
                        <a:effectLst/>
                        <a:latin typeface="+mn-lt"/>
                      </a:endParaRPr>
                    </a:p>
                  </a:txBody>
                  <a:tcPr marL="0" marR="0" marT="0" marB="0" anchor="ctr"/>
                </a:tc>
              </a:tr>
            </a:tbl>
          </a:graphicData>
        </a:graphic>
      </p:graphicFrame>
    </p:spTree>
    <p:extLst>
      <p:ext uri="{BB962C8B-B14F-4D97-AF65-F5344CB8AC3E}">
        <p14:creationId xmlns:p14="http://schemas.microsoft.com/office/powerpoint/2010/main" val="3538126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Online and Mobile Materials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1983202"/>
              </p:ext>
            </p:extLst>
          </p:nvPr>
        </p:nvGraphicFramePr>
        <p:xfrm>
          <a:off x="844061" y="2666995"/>
          <a:ext cx="11201404" cy="2960076"/>
        </p:xfrm>
        <a:graphic>
          <a:graphicData uri="http://schemas.openxmlformats.org/drawingml/2006/table">
            <a:tbl>
              <a:tblPr>
                <a:tableStyleId>{8EC20E35-A176-4012-BC5E-935CFFF8708E}</a:tableStyleId>
              </a:tblPr>
              <a:tblGrid>
                <a:gridCol w="6353736"/>
                <a:gridCol w="376517"/>
                <a:gridCol w="1035424"/>
                <a:gridCol w="1058957"/>
                <a:gridCol w="917763"/>
                <a:gridCol w="1459007"/>
              </a:tblGrid>
              <a:tr h="986692">
                <a:tc>
                  <a:txBody>
                    <a:bodyPr/>
                    <a:lstStyle/>
                    <a:p>
                      <a:pPr algn="l" fontAlgn="b"/>
                      <a:r>
                        <a:rPr lang="en-US" sz="1800" u="none" strike="noStrike" dirty="0">
                          <a:effectLst/>
                        </a:rPr>
                        <a:t> </a:t>
                      </a:r>
                      <a:endParaRPr lang="en-US" sz="1800" b="0" i="0" u="none" strike="noStrike" dirty="0">
                        <a:solidFill>
                          <a:srgbClr val="000000"/>
                        </a:solidFill>
                        <a:effectLst/>
                        <a:latin typeface="+mn-lt"/>
                      </a:endParaRPr>
                    </a:p>
                  </a:txBody>
                  <a:tcPr marL="0" marR="0" marT="0" marB="0" anchor="b"/>
                </a:tc>
                <a:tc>
                  <a:txBody>
                    <a:bodyPr/>
                    <a:lstStyle/>
                    <a:p>
                      <a:pPr algn="ctr" fontAlgn="b"/>
                      <a:r>
                        <a:rPr lang="en-US" sz="1800" u="none" strike="noStrike">
                          <a:effectLst/>
                        </a:rPr>
                        <a:t>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Minimum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Maximum</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a:effectLst/>
                        </a:rPr>
                        <a:t>Mean</a:t>
                      </a:r>
                      <a:endParaRPr lang="en-US" sz="1800" b="0" i="0" u="none" strike="noStrike">
                        <a:solidFill>
                          <a:srgbClr val="000000"/>
                        </a:solidFill>
                        <a:effectLst/>
                        <a:latin typeface="+mn-lt"/>
                      </a:endParaRPr>
                    </a:p>
                  </a:txBody>
                  <a:tcPr marL="0" marR="0" marT="0" marB="0" anchor="b"/>
                </a:tc>
                <a:tc>
                  <a:txBody>
                    <a:bodyPr/>
                    <a:lstStyle/>
                    <a:p>
                      <a:pPr algn="ctr" fontAlgn="b"/>
                      <a:r>
                        <a:rPr lang="en-US" sz="1800" u="none" strike="noStrike" dirty="0">
                          <a:effectLst/>
                        </a:rPr>
                        <a:t>Std. Deviation</a:t>
                      </a:r>
                      <a:endParaRPr lang="en-US" sz="1800" b="0" i="0" u="none" strike="noStrike" dirty="0">
                        <a:solidFill>
                          <a:srgbClr val="000000"/>
                        </a:solidFill>
                        <a:effectLst/>
                        <a:latin typeface="+mn-lt"/>
                      </a:endParaRPr>
                    </a:p>
                  </a:txBody>
                  <a:tcPr marL="0" marR="0" marT="0" marB="0" anchor="b"/>
                </a:tc>
              </a:tr>
              <a:tr h="986692">
                <a:tc>
                  <a:txBody>
                    <a:bodyPr/>
                    <a:lstStyle/>
                    <a:p>
                      <a:pPr algn="l" fontAlgn="t"/>
                      <a:r>
                        <a:rPr lang="en-US" sz="1800" u="none" strike="noStrike" dirty="0" smtClean="0">
                          <a:effectLst/>
                        </a:rPr>
                        <a:t>It </a:t>
                      </a:r>
                      <a:r>
                        <a:rPr lang="en-US" sz="1800" u="none" strike="noStrike" dirty="0">
                          <a:effectLst/>
                        </a:rPr>
                        <a:t>is important that class materials are available online</a:t>
                      </a:r>
                      <a:endParaRPr lang="en-US" sz="1800" b="0" i="0" u="none" strike="noStrike" dirty="0">
                        <a:solidFill>
                          <a:srgbClr val="000000"/>
                        </a:solidFill>
                        <a:effectLst/>
                        <a:latin typeface="+mn-lt"/>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3.00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4.37</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0.71</a:t>
                      </a:r>
                      <a:endParaRPr lang="en-US" sz="1800" b="0" i="0" u="none" strike="noStrike">
                        <a:solidFill>
                          <a:srgbClr val="000000"/>
                        </a:solidFill>
                        <a:effectLst/>
                        <a:latin typeface="+mn-lt"/>
                      </a:endParaRPr>
                    </a:p>
                  </a:txBody>
                  <a:tcPr marL="0" marR="0" marT="0" marB="0" anchor="ctr"/>
                </a:tc>
              </a:tr>
              <a:tr h="986692">
                <a:tc>
                  <a:txBody>
                    <a:bodyPr/>
                    <a:lstStyle/>
                    <a:p>
                      <a:pPr algn="l" fontAlgn="t"/>
                      <a:r>
                        <a:rPr lang="en-US" sz="1800" u="none" strike="noStrike" dirty="0" smtClean="0">
                          <a:effectLst/>
                        </a:rPr>
                        <a:t>It </a:t>
                      </a:r>
                      <a:r>
                        <a:rPr lang="en-US" sz="1800" u="none" strike="noStrike" dirty="0">
                          <a:effectLst/>
                        </a:rPr>
                        <a:t>is important that class materials are available on my mobile </a:t>
                      </a:r>
                      <a:r>
                        <a:rPr lang="en-US" sz="1800" u="none" strike="noStrike" dirty="0" smtClean="0">
                          <a:effectLst/>
                        </a:rPr>
                        <a:t>device.</a:t>
                      </a:r>
                      <a:endParaRPr lang="en-US" sz="1800" b="0" i="0" u="none" strike="noStrike" dirty="0">
                        <a:solidFill>
                          <a:srgbClr val="000000"/>
                        </a:solidFill>
                        <a:effectLst/>
                        <a:latin typeface="+mn-lt"/>
                      </a:endParaRPr>
                    </a:p>
                  </a:txBody>
                  <a:tcPr marL="0" marR="0" marT="0" marB="0"/>
                </a:tc>
                <a:tc>
                  <a:txBody>
                    <a:bodyPr/>
                    <a:lstStyle/>
                    <a:p>
                      <a:pPr algn="r" fontAlgn="ctr"/>
                      <a:r>
                        <a:rPr lang="en-US" sz="1800" u="none" strike="noStrike">
                          <a:effectLst/>
                        </a:rPr>
                        <a:t>46</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3.00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5.00</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a:effectLst/>
                        </a:rPr>
                        <a:t>4.39</a:t>
                      </a:r>
                      <a:endParaRPr lang="en-US" sz="1800" b="0" i="0" u="none" strike="noStrike">
                        <a:solidFill>
                          <a:srgbClr val="000000"/>
                        </a:solidFill>
                        <a:effectLst/>
                        <a:latin typeface="+mn-lt"/>
                      </a:endParaRPr>
                    </a:p>
                  </a:txBody>
                  <a:tcPr marL="0" marR="0" marT="0" marB="0" anchor="ctr"/>
                </a:tc>
                <a:tc>
                  <a:txBody>
                    <a:bodyPr/>
                    <a:lstStyle/>
                    <a:p>
                      <a:pPr algn="r" fontAlgn="ctr"/>
                      <a:r>
                        <a:rPr lang="en-US" sz="1800" u="none" strike="noStrike" dirty="0">
                          <a:effectLst/>
                        </a:rPr>
                        <a:t>0.68</a:t>
                      </a:r>
                      <a:endParaRPr lang="en-US" sz="1800" b="0" i="0" u="none" strike="noStrike" dirty="0">
                        <a:solidFill>
                          <a:srgbClr val="000000"/>
                        </a:solidFill>
                        <a:effectLst/>
                        <a:latin typeface="+mn-lt"/>
                      </a:endParaRPr>
                    </a:p>
                  </a:txBody>
                  <a:tcPr marL="0" marR="0" marT="0" marB="0" anchor="ctr"/>
                </a:tc>
              </a:tr>
            </a:tbl>
          </a:graphicData>
        </a:graphic>
      </p:graphicFrame>
    </p:spTree>
    <p:extLst>
      <p:ext uri="{BB962C8B-B14F-4D97-AF65-F5344CB8AC3E}">
        <p14:creationId xmlns:p14="http://schemas.microsoft.com/office/powerpoint/2010/main" val="2320583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247" y="685800"/>
            <a:ext cx="9882553" cy="1485900"/>
          </a:xfrm>
        </p:spPr>
        <p:txBody>
          <a:bodyPr/>
          <a:lstStyle/>
          <a:p>
            <a:r>
              <a:rPr lang="en-US" dirty="0" smtClean="0"/>
              <a:t>Results: Interviews - Quizzes</a:t>
            </a:r>
            <a:endParaRPr lang="en-US" dirty="0"/>
          </a:p>
        </p:txBody>
      </p:sp>
      <p:sp>
        <p:nvSpPr>
          <p:cNvPr id="3" name="Content Placeholder 2"/>
          <p:cNvSpPr>
            <a:spLocks noGrp="1"/>
          </p:cNvSpPr>
          <p:nvPr>
            <p:ph idx="1"/>
          </p:nvPr>
        </p:nvSpPr>
        <p:spPr>
          <a:xfrm>
            <a:off x="1090247" y="2286000"/>
            <a:ext cx="10709030" cy="4167554"/>
          </a:xfrm>
        </p:spPr>
        <p:txBody>
          <a:bodyPr>
            <a:normAutofit lnSpcReduction="10000"/>
          </a:bodyPr>
          <a:lstStyle/>
          <a:p>
            <a:r>
              <a:rPr lang="en-US" sz="2800" dirty="0" smtClean="0"/>
              <a:t>Generally favorable </a:t>
            </a:r>
            <a:r>
              <a:rPr lang="en-US" sz="2800" dirty="0" smtClean="0"/>
              <a:t>attitudes</a:t>
            </a:r>
          </a:p>
          <a:p>
            <a:r>
              <a:rPr lang="en-US" sz="2800" dirty="0" smtClean="0"/>
              <a:t>Good method for assessing understanding prior to class.</a:t>
            </a:r>
          </a:p>
          <a:p>
            <a:r>
              <a:rPr lang="en-US" sz="2800" dirty="0" smtClean="0"/>
              <a:t>Good motivator to engage materials prior to class</a:t>
            </a:r>
          </a:p>
          <a:p>
            <a:r>
              <a:rPr lang="en-US" sz="2800" dirty="0" smtClean="0"/>
              <a:t>Some indicated that these were easy: most saw this as a good thing and others as a negative.</a:t>
            </a:r>
          </a:p>
          <a:p>
            <a:r>
              <a:rPr lang="en-US" sz="2800" dirty="0" smtClean="0"/>
              <a:t>Some indicated that quizzes should have questions that could only be answered from the video rather than from the PowerPoint.</a:t>
            </a:r>
          </a:p>
          <a:p>
            <a:r>
              <a:rPr lang="en-US" sz="2800" dirty="0" smtClean="0"/>
              <a:t>When prompted, all </a:t>
            </a:r>
            <a:r>
              <a:rPr lang="en-US" sz="2800" dirty="0" smtClean="0"/>
              <a:t>indicated that in-class quizzes would have been preferable.</a:t>
            </a:r>
            <a:endParaRPr lang="en-US" sz="2800" dirty="0" smtClean="0"/>
          </a:p>
          <a:p>
            <a:endParaRPr lang="en-US" sz="2800" dirty="0" smtClean="0"/>
          </a:p>
        </p:txBody>
      </p:sp>
    </p:spTree>
    <p:extLst>
      <p:ext uri="{BB962C8B-B14F-4D97-AF65-F5344CB8AC3E}">
        <p14:creationId xmlns:p14="http://schemas.microsoft.com/office/powerpoint/2010/main" val="3671662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685800"/>
            <a:ext cx="10023231" cy="1485900"/>
          </a:xfrm>
        </p:spPr>
        <p:txBody>
          <a:bodyPr/>
          <a:lstStyle/>
          <a:p>
            <a:r>
              <a:rPr lang="en-US" dirty="0" smtClean="0"/>
              <a:t>Results: Interviews - Videos</a:t>
            </a:r>
            <a:endParaRPr lang="en-US" dirty="0"/>
          </a:p>
        </p:txBody>
      </p:sp>
      <p:sp>
        <p:nvSpPr>
          <p:cNvPr id="3" name="Content Placeholder 2"/>
          <p:cNvSpPr>
            <a:spLocks noGrp="1"/>
          </p:cNvSpPr>
          <p:nvPr>
            <p:ph idx="1"/>
          </p:nvPr>
        </p:nvSpPr>
        <p:spPr>
          <a:xfrm>
            <a:off x="949569" y="1899138"/>
            <a:ext cx="10990385" cy="4730262"/>
          </a:xfrm>
        </p:spPr>
        <p:txBody>
          <a:bodyPr>
            <a:normAutofit/>
          </a:bodyPr>
          <a:lstStyle/>
          <a:p>
            <a:r>
              <a:rPr lang="en-US" sz="2800" dirty="0" smtClean="0"/>
              <a:t>Overall favorable attitudes</a:t>
            </a:r>
          </a:p>
          <a:p>
            <a:r>
              <a:rPr lang="en-US" sz="2800" dirty="0" smtClean="0"/>
              <a:t>Found the content useful and directly related to the course</a:t>
            </a:r>
          </a:p>
          <a:p>
            <a:r>
              <a:rPr lang="en-US" sz="2800" dirty="0" smtClean="0"/>
              <a:t>Some loved videos, some hated videos</a:t>
            </a:r>
          </a:p>
          <a:p>
            <a:r>
              <a:rPr lang="en-US" sz="2800" dirty="0" smtClean="0"/>
              <a:t>Some made no suggestions for change, some had many</a:t>
            </a:r>
          </a:p>
          <a:p>
            <a:pPr lvl="1"/>
            <a:r>
              <a:rPr lang="en-US" sz="2800" dirty="0" smtClean="0"/>
              <a:t>Use of a blackboard recording was the most common suggestion</a:t>
            </a:r>
            <a:endParaRPr lang="en-US" sz="2800" dirty="0"/>
          </a:p>
          <a:p>
            <a:pPr lvl="1"/>
            <a:r>
              <a:rPr lang="en-US" sz="2800" dirty="0" smtClean="0"/>
              <a:t>Others included: “cute” images and characters, better eye contact, and inclusion of other videos (3</a:t>
            </a:r>
            <a:r>
              <a:rPr lang="en-US" sz="2800" baseline="30000" dirty="0" smtClean="0"/>
              <a:t>rd</a:t>
            </a:r>
            <a:r>
              <a:rPr lang="en-US" sz="2800" dirty="0" smtClean="0"/>
              <a:t> party)</a:t>
            </a:r>
          </a:p>
          <a:p>
            <a:r>
              <a:rPr lang="en-US" sz="2800" dirty="0" smtClean="0"/>
              <a:t>Some noted technical problems (streaming and video quality)</a:t>
            </a:r>
          </a:p>
          <a:p>
            <a:endParaRPr lang="en-US" sz="2800" dirty="0" smtClean="0"/>
          </a:p>
        </p:txBody>
      </p:sp>
    </p:spTree>
    <p:extLst>
      <p:ext uri="{BB962C8B-B14F-4D97-AF65-F5344CB8AC3E}">
        <p14:creationId xmlns:p14="http://schemas.microsoft.com/office/powerpoint/2010/main" val="186681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985" y="685800"/>
            <a:ext cx="10040815" cy="1485900"/>
          </a:xfrm>
        </p:spPr>
        <p:txBody>
          <a:bodyPr/>
          <a:lstStyle/>
          <a:p>
            <a:r>
              <a:rPr lang="en-US" dirty="0" smtClean="0"/>
              <a:t>Results: Interviews – Flipped Model</a:t>
            </a:r>
            <a:endParaRPr lang="en-US" dirty="0"/>
          </a:p>
        </p:txBody>
      </p:sp>
      <p:sp>
        <p:nvSpPr>
          <p:cNvPr id="3" name="Content Placeholder 2"/>
          <p:cNvSpPr>
            <a:spLocks noGrp="1"/>
          </p:cNvSpPr>
          <p:nvPr>
            <p:ph idx="1"/>
          </p:nvPr>
        </p:nvSpPr>
        <p:spPr>
          <a:xfrm>
            <a:off x="1072662" y="1652954"/>
            <a:ext cx="10744200" cy="4818184"/>
          </a:xfrm>
        </p:spPr>
        <p:txBody>
          <a:bodyPr>
            <a:normAutofit/>
          </a:bodyPr>
          <a:lstStyle/>
          <a:p>
            <a:r>
              <a:rPr lang="en-US" sz="2800" dirty="0" smtClean="0"/>
              <a:t>Overall favorable views toward the general model. </a:t>
            </a:r>
          </a:p>
          <a:p>
            <a:r>
              <a:rPr lang="en-US" sz="2800" dirty="0" smtClean="0"/>
              <a:t>Liked focusing more on activities during class.</a:t>
            </a:r>
          </a:p>
          <a:p>
            <a:r>
              <a:rPr lang="en-US" sz="2800" dirty="0" smtClean="0"/>
              <a:t>Liked the ability to pre-load content</a:t>
            </a:r>
          </a:p>
          <a:p>
            <a:pPr lvl="1"/>
            <a:r>
              <a:rPr lang="en-US" sz="2800" dirty="0" smtClean="0"/>
              <a:t>Helped understand class activities.</a:t>
            </a:r>
          </a:p>
          <a:p>
            <a:pPr lvl="1"/>
            <a:r>
              <a:rPr lang="en-US" sz="2800" dirty="0" smtClean="0"/>
              <a:t>Easier to understand that a face-to-face lecture</a:t>
            </a:r>
          </a:p>
          <a:p>
            <a:r>
              <a:rPr lang="en-US" sz="2800" dirty="0" smtClean="0"/>
              <a:t>Some saw videos/quizzes as more burdensome than written homework. </a:t>
            </a:r>
          </a:p>
          <a:p>
            <a:r>
              <a:rPr lang="en-US" sz="2800" dirty="0" smtClean="0"/>
              <a:t>Some find adjusting to a new paradigm of instruction to be difficult. They are taken out of their comfort zone (at least for a time)</a:t>
            </a:r>
            <a:endParaRPr lang="en-US" sz="2800" dirty="0"/>
          </a:p>
        </p:txBody>
      </p:sp>
    </p:spTree>
    <p:extLst>
      <p:ext uri="{BB962C8B-B14F-4D97-AF65-F5344CB8AC3E}">
        <p14:creationId xmlns:p14="http://schemas.microsoft.com/office/powerpoint/2010/main" val="204284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685800"/>
            <a:ext cx="10023231" cy="1485900"/>
          </a:xfrm>
        </p:spPr>
        <p:txBody>
          <a:bodyPr/>
          <a:lstStyle/>
          <a:p>
            <a:r>
              <a:rPr lang="en-US" dirty="0" smtClean="0"/>
              <a:t>Results: Interviews – Materials</a:t>
            </a:r>
            <a:endParaRPr lang="en-US" dirty="0"/>
          </a:p>
        </p:txBody>
      </p:sp>
      <p:sp>
        <p:nvSpPr>
          <p:cNvPr id="3" name="Content Placeholder 2"/>
          <p:cNvSpPr>
            <a:spLocks noGrp="1"/>
          </p:cNvSpPr>
          <p:nvPr>
            <p:ph idx="1"/>
          </p:nvPr>
        </p:nvSpPr>
        <p:spPr>
          <a:xfrm>
            <a:off x="949569" y="1705708"/>
            <a:ext cx="10726616" cy="4853354"/>
          </a:xfrm>
        </p:spPr>
        <p:txBody>
          <a:bodyPr>
            <a:normAutofit/>
          </a:bodyPr>
          <a:lstStyle/>
          <a:p>
            <a:r>
              <a:rPr lang="en-US" sz="2800" dirty="0" smtClean="0"/>
              <a:t>Nearly all participants indicated that have having materials online was important and most agreed that having them available on mobile devices was important.</a:t>
            </a:r>
          </a:p>
          <a:p>
            <a:r>
              <a:rPr lang="en-US" sz="2800" dirty="0" smtClean="0"/>
              <a:t>Convenience was the overwhelming answer why.</a:t>
            </a:r>
          </a:p>
          <a:p>
            <a:r>
              <a:rPr lang="en-US" sz="2800" dirty="0" smtClean="0"/>
              <a:t>Few actually watched video on their mobile devices</a:t>
            </a:r>
          </a:p>
          <a:p>
            <a:pPr lvl="1"/>
            <a:r>
              <a:rPr lang="en-US" sz="2800" dirty="0" smtClean="0"/>
              <a:t>Those who commuted long distances were more like to do so.</a:t>
            </a:r>
          </a:p>
          <a:p>
            <a:r>
              <a:rPr lang="en-US" sz="2800" dirty="0" smtClean="0"/>
              <a:t>Many checked the class website and PowerPoint presentations on their mobile devices.</a:t>
            </a:r>
          </a:p>
          <a:p>
            <a:r>
              <a:rPr lang="en-US" sz="2800" dirty="0" smtClean="0"/>
              <a:t>Some found using new websites burdensome and would have preferred to use the university LMS.</a:t>
            </a:r>
            <a:endParaRPr lang="en-US" sz="2800" dirty="0" smtClean="0"/>
          </a:p>
        </p:txBody>
      </p:sp>
    </p:spTree>
    <p:extLst>
      <p:ext uri="{BB962C8B-B14F-4D97-AF65-F5344CB8AC3E}">
        <p14:creationId xmlns:p14="http://schemas.microsoft.com/office/powerpoint/2010/main" val="1040471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24110"/>
            <a:ext cx="10666412" cy="1280890"/>
          </a:xfrm>
        </p:spPr>
        <p:txBody>
          <a:bodyPr>
            <a:normAutofit/>
          </a:bodyPr>
          <a:lstStyle/>
          <a:p>
            <a:r>
              <a:rPr lang="en-US" dirty="0" smtClean="0"/>
              <a:t>Flipped Classrooms: Impetus for Change</a:t>
            </a:r>
            <a:endParaRPr lang="en-US" dirty="0"/>
          </a:p>
        </p:txBody>
      </p:sp>
      <p:sp>
        <p:nvSpPr>
          <p:cNvPr id="3" name="Content Placeholder 2"/>
          <p:cNvSpPr>
            <a:spLocks noGrp="1"/>
          </p:cNvSpPr>
          <p:nvPr>
            <p:ph idx="1"/>
          </p:nvPr>
        </p:nvSpPr>
        <p:spPr>
          <a:xfrm>
            <a:off x="838200" y="1406769"/>
            <a:ext cx="7356231" cy="4770194"/>
          </a:xfrm>
        </p:spPr>
        <p:txBody>
          <a:bodyPr>
            <a:noAutofit/>
          </a:bodyPr>
          <a:lstStyle/>
          <a:p>
            <a:r>
              <a:rPr lang="en-US" sz="2800" dirty="0" smtClean="0"/>
              <a:t>Educational culture, methods, and technology are intersecting to drive interest in what has come to be called the “Flipped Classroom”.</a:t>
            </a:r>
          </a:p>
          <a:p>
            <a:r>
              <a:rPr lang="en-US" sz="2800" dirty="0" smtClean="0"/>
              <a:t>Theory and practice collide: Many in the field are promoting more communicative and networked approaches to learning. However, expectations are still largely transmission oriented. </a:t>
            </a:r>
          </a:p>
          <a:p>
            <a:r>
              <a:rPr lang="en-US" sz="2800" dirty="0" smtClean="0"/>
              <a:t>Flipped learning addresses both of these concerns.</a:t>
            </a:r>
          </a:p>
          <a:p>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618004">
            <a:off x="6616538" y="2743008"/>
            <a:ext cx="6072828" cy="4201127"/>
          </a:xfrm>
          <a:prstGeom prst="rect">
            <a:avLst/>
          </a:prstGeom>
        </p:spPr>
      </p:pic>
    </p:spTree>
    <p:extLst>
      <p:ext uri="{BB962C8B-B14F-4D97-AF65-F5344CB8AC3E}">
        <p14:creationId xmlns:p14="http://schemas.microsoft.com/office/powerpoint/2010/main" val="2443392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831" y="685800"/>
            <a:ext cx="9864969" cy="1485900"/>
          </a:xfrm>
        </p:spPr>
        <p:txBody>
          <a:bodyPr>
            <a:normAutofit/>
          </a:bodyPr>
          <a:lstStyle/>
          <a:p>
            <a:r>
              <a:rPr lang="en-US" dirty="0" smtClean="0"/>
              <a:t>Discussion – GSE/FLCAS and measures of performance or satisfaction</a:t>
            </a:r>
            <a:endParaRPr lang="en-US" dirty="0"/>
          </a:p>
        </p:txBody>
      </p:sp>
      <p:sp>
        <p:nvSpPr>
          <p:cNvPr id="3" name="Content Placeholder 2"/>
          <p:cNvSpPr>
            <a:spLocks noGrp="1"/>
          </p:cNvSpPr>
          <p:nvPr>
            <p:ph idx="1"/>
          </p:nvPr>
        </p:nvSpPr>
        <p:spPr>
          <a:xfrm>
            <a:off x="1107831" y="2285999"/>
            <a:ext cx="10374923" cy="4149969"/>
          </a:xfrm>
        </p:spPr>
        <p:txBody>
          <a:bodyPr>
            <a:normAutofit/>
          </a:bodyPr>
          <a:lstStyle/>
          <a:p>
            <a:r>
              <a:rPr lang="en-US" sz="2800" dirty="0" smtClean="0"/>
              <a:t>No significant correlations between either the GSE or the FLCAS and the other measures of performance or satisfaction.</a:t>
            </a:r>
          </a:p>
          <a:p>
            <a:pPr lvl="1"/>
            <a:r>
              <a:rPr lang="en-US" sz="2800" dirty="0" smtClean="0"/>
              <a:t>One exception was the moderate positive correlation between FLCAS and the belief that it is important for teachers to lecture in class. This could reflect a preference for those with higher anxiety to receive rather than produce</a:t>
            </a:r>
            <a:r>
              <a:rPr lang="en-US" sz="2800" dirty="0" smtClean="0"/>
              <a:t>.</a:t>
            </a:r>
          </a:p>
          <a:p>
            <a:r>
              <a:rPr lang="en-US" sz="2800" dirty="0" smtClean="0"/>
              <a:t>These characteristics do not see to have a relationship to student performance, at least not in this writing context.</a:t>
            </a:r>
          </a:p>
        </p:txBody>
      </p:sp>
    </p:spTree>
    <p:extLst>
      <p:ext uri="{BB962C8B-B14F-4D97-AF65-F5344CB8AC3E}">
        <p14:creationId xmlns:p14="http://schemas.microsoft.com/office/powerpoint/2010/main" val="1523562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8935"/>
            <a:ext cx="10058400" cy="1485900"/>
          </a:xfrm>
        </p:spPr>
        <p:txBody>
          <a:bodyPr>
            <a:normAutofit/>
          </a:bodyPr>
          <a:lstStyle/>
          <a:p>
            <a:r>
              <a:rPr lang="en-US" dirty="0" smtClean="0"/>
              <a:t>Discussion – Performance and learner perceptions of course design</a:t>
            </a:r>
            <a:endParaRPr lang="en-US" dirty="0"/>
          </a:p>
        </p:txBody>
      </p:sp>
      <p:sp>
        <p:nvSpPr>
          <p:cNvPr id="3" name="Content Placeholder 2"/>
          <p:cNvSpPr>
            <a:spLocks noGrp="1"/>
          </p:cNvSpPr>
          <p:nvPr>
            <p:ph idx="1"/>
          </p:nvPr>
        </p:nvSpPr>
        <p:spPr>
          <a:xfrm>
            <a:off x="914400" y="1811215"/>
            <a:ext cx="11043138" cy="4888523"/>
          </a:xfrm>
        </p:spPr>
        <p:txBody>
          <a:bodyPr>
            <a:normAutofit/>
          </a:bodyPr>
          <a:lstStyle/>
          <a:p>
            <a:r>
              <a:rPr lang="en-US" sz="3200" dirty="0" smtClean="0"/>
              <a:t>Performance</a:t>
            </a:r>
          </a:p>
          <a:p>
            <a:pPr lvl="1"/>
            <a:r>
              <a:rPr lang="en-US" sz="3200" dirty="0" smtClean="0"/>
              <a:t>High positive correlations between performance measures</a:t>
            </a:r>
          </a:p>
          <a:p>
            <a:pPr lvl="1"/>
            <a:r>
              <a:rPr lang="en-US" sz="3200" dirty="0" smtClean="0"/>
              <a:t>High positive correlations between all 3 performance measures and reported completion of online quizzes.</a:t>
            </a:r>
          </a:p>
          <a:p>
            <a:pPr lvl="2"/>
            <a:r>
              <a:rPr lang="en-US" sz="2800" dirty="0" smtClean="0"/>
              <a:t>Since this is reported performance, it is likely that those who tended to do well on one measure did well on other measures</a:t>
            </a:r>
            <a:r>
              <a:rPr lang="en-US" sz="2800" dirty="0" smtClean="0"/>
              <a:t>.</a:t>
            </a:r>
            <a:endParaRPr lang="en-US" sz="2800" dirty="0" smtClean="0"/>
          </a:p>
        </p:txBody>
      </p:sp>
    </p:spTree>
    <p:extLst>
      <p:ext uri="{BB962C8B-B14F-4D97-AF65-F5344CB8AC3E}">
        <p14:creationId xmlns:p14="http://schemas.microsoft.com/office/powerpoint/2010/main" val="26483595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8935"/>
            <a:ext cx="10058400" cy="1485900"/>
          </a:xfrm>
        </p:spPr>
        <p:txBody>
          <a:bodyPr>
            <a:normAutofit/>
          </a:bodyPr>
          <a:lstStyle/>
          <a:p>
            <a:r>
              <a:rPr lang="en-US" dirty="0" smtClean="0"/>
              <a:t>Discussion – Performance and learner perceptions of course design</a:t>
            </a:r>
            <a:endParaRPr lang="en-US" dirty="0"/>
          </a:p>
        </p:txBody>
      </p:sp>
      <p:sp>
        <p:nvSpPr>
          <p:cNvPr id="3" name="Content Placeholder 2"/>
          <p:cNvSpPr>
            <a:spLocks noGrp="1"/>
          </p:cNvSpPr>
          <p:nvPr>
            <p:ph idx="1"/>
          </p:nvPr>
        </p:nvSpPr>
        <p:spPr>
          <a:xfrm>
            <a:off x="914400" y="1811215"/>
            <a:ext cx="11043138" cy="4888523"/>
          </a:xfrm>
        </p:spPr>
        <p:txBody>
          <a:bodyPr>
            <a:noAutofit/>
          </a:bodyPr>
          <a:lstStyle/>
          <a:p>
            <a:r>
              <a:rPr lang="en-US" sz="3200" dirty="0" smtClean="0"/>
              <a:t>Quizzes</a:t>
            </a:r>
            <a:endParaRPr lang="en-US" sz="3200" dirty="0" smtClean="0"/>
          </a:p>
          <a:p>
            <a:pPr lvl="1"/>
            <a:r>
              <a:rPr lang="en-US" sz="3200" dirty="0" smtClean="0"/>
              <a:t>Favorable views</a:t>
            </a:r>
          </a:p>
          <a:p>
            <a:pPr lvl="1"/>
            <a:r>
              <a:rPr lang="en-US" sz="3200" dirty="0" smtClean="0"/>
              <a:t>Seem to believe that checking that students do homework is important and that the online quizzes were good for that purpose.</a:t>
            </a:r>
          </a:p>
          <a:p>
            <a:pPr lvl="1"/>
            <a:r>
              <a:rPr lang="en-US" sz="3200" dirty="0"/>
              <a:t>M</a:t>
            </a:r>
            <a:r>
              <a:rPr lang="en-US" sz="3200" dirty="0" smtClean="0"/>
              <a:t>otivating to engage with instructional materials prior to class</a:t>
            </a:r>
          </a:p>
          <a:p>
            <a:pPr lvl="2"/>
            <a:r>
              <a:rPr lang="en-US" sz="2800" dirty="0" smtClean="0"/>
              <a:t>Most believe they would have been less likely to access instructional materials prior to class if there were no quizzes.</a:t>
            </a:r>
          </a:p>
          <a:p>
            <a:pPr lvl="1"/>
            <a:r>
              <a:rPr lang="en-US" sz="3200" dirty="0" smtClean="0"/>
              <a:t>Think quizzes embedded in videos is a good idea.</a:t>
            </a:r>
          </a:p>
        </p:txBody>
      </p:sp>
    </p:spTree>
    <p:extLst>
      <p:ext uri="{BB962C8B-B14F-4D97-AF65-F5344CB8AC3E}">
        <p14:creationId xmlns:p14="http://schemas.microsoft.com/office/powerpoint/2010/main" val="984010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058400" cy="1485900"/>
          </a:xfrm>
        </p:spPr>
        <p:txBody>
          <a:bodyPr>
            <a:normAutofit/>
          </a:bodyPr>
          <a:lstStyle/>
          <a:p>
            <a:r>
              <a:rPr lang="en-US" dirty="0" smtClean="0"/>
              <a:t>Discussion – Performance and learner perceptions of course design</a:t>
            </a:r>
            <a:endParaRPr lang="en-US" dirty="0"/>
          </a:p>
        </p:txBody>
      </p:sp>
      <p:sp>
        <p:nvSpPr>
          <p:cNvPr id="3" name="Content Placeholder 2"/>
          <p:cNvSpPr>
            <a:spLocks noGrp="1"/>
          </p:cNvSpPr>
          <p:nvPr>
            <p:ph idx="1"/>
          </p:nvPr>
        </p:nvSpPr>
        <p:spPr>
          <a:xfrm>
            <a:off x="914401" y="2171700"/>
            <a:ext cx="10990384" cy="4457700"/>
          </a:xfrm>
        </p:spPr>
        <p:txBody>
          <a:bodyPr>
            <a:normAutofit/>
          </a:bodyPr>
          <a:lstStyle/>
          <a:p>
            <a:r>
              <a:rPr lang="en-US" sz="2800" dirty="0" smtClean="0"/>
              <a:t>Video Lectures</a:t>
            </a:r>
          </a:p>
          <a:p>
            <a:pPr lvl="1"/>
            <a:r>
              <a:rPr lang="en-US" sz="2800" dirty="0" smtClean="0"/>
              <a:t>There seems to be a relationship between approval of video lectures as an </a:t>
            </a:r>
            <a:r>
              <a:rPr lang="en-US" sz="2800" dirty="0" smtClean="0"/>
              <a:t>instructional </a:t>
            </a:r>
            <a:r>
              <a:rPr lang="en-US" sz="2800" dirty="0" smtClean="0"/>
              <a:t>method, liking the lecture videos, and watching the lecture videos.</a:t>
            </a:r>
          </a:p>
          <a:p>
            <a:pPr lvl="2"/>
            <a:r>
              <a:rPr lang="en-US" sz="2400" dirty="0" smtClean="0"/>
              <a:t>Create value through course design and video design</a:t>
            </a:r>
          </a:p>
          <a:p>
            <a:r>
              <a:rPr lang="en-US" sz="2800" dirty="0" smtClean="0"/>
              <a:t>Class Time</a:t>
            </a:r>
          </a:p>
          <a:p>
            <a:pPr lvl="1"/>
            <a:r>
              <a:rPr lang="en-US" sz="2800" dirty="0" smtClean="0"/>
              <a:t>Favorable attitudes toward increasing class time for activities.</a:t>
            </a:r>
          </a:p>
          <a:p>
            <a:pPr lvl="1"/>
            <a:r>
              <a:rPr lang="en-US" sz="2800" dirty="0" smtClean="0"/>
              <a:t>Those </a:t>
            </a:r>
            <a:r>
              <a:rPr lang="en-US" sz="2800" dirty="0"/>
              <a:t>who found value in the course activities tended to participate to the best of their ability. </a:t>
            </a:r>
            <a:endParaRPr lang="en-US" sz="2800" dirty="0" smtClean="0"/>
          </a:p>
        </p:txBody>
      </p:sp>
    </p:spTree>
    <p:extLst>
      <p:ext uri="{BB962C8B-B14F-4D97-AF65-F5344CB8AC3E}">
        <p14:creationId xmlns:p14="http://schemas.microsoft.com/office/powerpoint/2010/main" val="876970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662" y="492365"/>
            <a:ext cx="9900138" cy="1485900"/>
          </a:xfrm>
        </p:spPr>
        <p:txBody>
          <a:bodyPr>
            <a:normAutofit/>
          </a:bodyPr>
          <a:lstStyle/>
          <a:p>
            <a:r>
              <a:rPr lang="en-US" dirty="0" smtClean="0"/>
              <a:t>Discussion – Performance and learner perceptions of course design</a:t>
            </a:r>
            <a:endParaRPr lang="en-US" dirty="0"/>
          </a:p>
        </p:txBody>
      </p:sp>
      <p:sp>
        <p:nvSpPr>
          <p:cNvPr id="3" name="Content Placeholder 2"/>
          <p:cNvSpPr>
            <a:spLocks noGrp="1"/>
          </p:cNvSpPr>
          <p:nvPr>
            <p:ph idx="1"/>
          </p:nvPr>
        </p:nvSpPr>
        <p:spPr>
          <a:xfrm>
            <a:off x="1072662" y="1987062"/>
            <a:ext cx="10920046" cy="4589584"/>
          </a:xfrm>
        </p:spPr>
        <p:txBody>
          <a:bodyPr>
            <a:normAutofit/>
          </a:bodyPr>
          <a:lstStyle/>
          <a:p>
            <a:r>
              <a:rPr lang="en-US" sz="2800" dirty="0" smtClean="0"/>
              <a:t>Availability of Materials Online and Mobile</a:t>
            </a:r>
          </a:p>
          <a:p>
            <a:pPr lvl="1"/>
            <a:r>
              <a:rPr lang="en-US" sz="2800" dirty="0" smtClean="0"/>
              <a:t>This may have been a confusing question. In the interviews, a number of participants required clarification and even changed their answers. </a:t>
            </a:r>
          </a:p>
          <a:p>
            <a:pPr lvl="1"/>
            <a:r>
              <a:rPr lang="en-US" sz="2800" dirty="0" smtClean="0"/>
              <a:t>Overall, it was felt that having materials available online and through mobile devices was important.</a:t>
            </a:r>
          </a:p>
          <a:p>
            <a:pPr lvl="1"/>
            <a:r>
              <a:rPr lang="en-US" sz="2800" dirty="0" smtClean="0"/>
              <a:t>Simply a matter of convenience</a:t>
            </a:r>
          </a:p>
          <a:p>
            <a:pPr lvl="1"/>
            <a:r>
              <a:rPr lang="en-US" sz="2800" dirty="0" smtClean="0"/>
              <a:t>PowerPoint files seem to be the preferred material to be made available </a:t>
            </a:r>
            <a:r>
              <a:rPr lang="en-US" sz="2800" dirty="0" smtClean="0"/>
              <a:t>online.</a:t>
            </a:r>
            <a:endParaRPr lang="en-US" sz="2800" dirty="0" smtClean="0"/>
          </a:p>
          <a:p>
            <a:pPr lvl="1"/>
            <a:r>
              <a:rPr lang="en-US" sz="2800" dirty="0" smtClean="0"/>
              <a:t>Few people watched the videos on their mobile </a:t>
            </a:r>
            <a:r>
              <a:rPr lang="en-US" sz="2800" dirty="0" smtClean="0"/>
              <a:t>devices.</a:t>
            </a:r>
            <a:endParaRPr lang="en-US" sz="2800" dirty="0" smtClean="0"/>
          </a:p>
        </p:txBody>
      </p:sp>
    </p:spTree>
    <p:extLst>
      <p:ext uri="{BB962C8B-B14F-4D97-AF65-F5344CB8AC3E}">
        <p14:creationId xmlns:p14="http://schemas.microsoft.com/office/powerpoint/2010/main" val="2711099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685800"/>
            <a:ext cx="9970477" cy="1485900"/>
          </a:xfrm>
        </p:spPr>
        <p:txBody>
          <a:bodyPr/>
          <a:lstStyle/>
          <a:p>
            <a:r>
              <a:rPr lang="en-US" dirty="0" smtClean="0"/>
              <a:t>Conclusion</a:t>
            </a:r>
            <a:endParaRPr lang="en-US" dirty="0"/>
          </a:p>
        </p:txBody>
      </p:sp>
      <p:sp>
        <p:nvSpPr>
          <p:cNvPr id="3" name="Content Placeholder 2"/>
          <p:cNvSpPr>
            <a:spLocks noGrp="1"/>
          </p:cNvSpPr>
          <p:nvPr>
            <p:ph idx="1"/>
          </p:nvPr>
        </p:nvSpPr>
        <p:spPr>
          <a:xfrm>
            <a:off x="1002323" y="1441938"/>
            <a:ext cx="10867292" cy="5117124"/>
          </a:xfrm>
        </p:spPr>
        <p:txBody>
          <a:bodyPr/>
          <a:lstStyle/>
          <a:p>
            <a:r>
              <a:rPr lang="en-US" dirty="0" smtClean="0"/>
              <a:t>What should remain the same?</a:t>
            </a:r>
          </a:p>
          <a:p>
            <a:pPr lvl="1"/>
            <a:r>
              <a:rPr lang="en-US" dirty="0" smtClean="0"/>
              <a:t>Flipped Concept</a:t>
            </a:r>
          </a:p>
          <a:p>
            <a:pPr lvl="1"/>
            <a:r>
              <a:rPr lang="en-US" dirty="0"/>
              <a:t>Quizzes</a:t>
            </a:r>
          </a:p>
          <a:p>
            <a:pPr lvl="1"/>
            <a:r>
              <a:rPr lang="en-US" dirty="0" smtClean="0"/>
              <a:t>Quiz Reminders</a:t>
            </a:r>
          </a:p>
          <a:p>
            <a:r>
              <a:rPr lang="en-US" dirty="0" smtClean="0"/>
              <a:t>What should be changed?</a:t>
            </a:r>
          </a:p>
          <a:p>
            <a:pPr lvl="1"/>
            <a:r>
              <a:rPr lang="en-US" dirty="0" smtClean="0"/>
              <a:t>Embedded quizzes in videos</a:t>
            </a:r>
          </a:p>
          <a:p>
            <a:pPr lvl="1"/>
            <a:r>
              <a:rPr lang="en-US" dirty="0" smtClean="0"/>
              <a:t>Move all videos to a single, stable system</a:t>
            </a:r>
          </a:p>
          <a:p>
            <a:pPr lvl="1"/>
            <a:r>
              <a:rPr lang="en-US" dirty="0" smtClean="0"/>
              <a:t>Make students aware of the rationale behind instructional design decisions</a:t>
            </a:r>
          </a:p>
          <a:p>
            <a:r>
              <a:rPr lang="en-US" dirty="0" smtClean="0"/>
              <a:t>What should be considered for change?</a:t>
            </a:r>
          </a:p>
          <a:p>
            <a:pPr lvl="1"/>
            <a:r>
              <a:rPr lang="en-US" dirty="0" smtClean="0"/>
              <a:t>Video captioning</a:t>
            </a:r>
          </a:p>
          <a:p>
            <a:pPr lvl="1"/>
            <a:r>
              <a:rPr lang="en-US" dirty="0" smtClean="0"/>
              <a:t>Shifting to university LMS</a:t>
            </a:r>
          </a:p>
          <a:p>
            <a:pPr lvl="1"/>
            <a:r>
              <a:rPr lang="en-US" dirty="0" smtClean="0"/>
              <a:t>Use of different lecture video styles</a:t>
            </a:r>
          </a:p>
          <a:p>
            <a:pPr lvl="1"/>
            <a:r>
              <a:rPr lang="en-US" dirty="0" smtClean="0"/>
              <a:t>Reduction of parallax (angle difference from eye to camera and eye to screen)</a:t>
            </a:r>
          </a:p>
          <a:p>
            <a:pPr lvl="1"/>
            <a:endParaRPr lang="en-US" dirty="0"/>
          </a:p>
        </p:txBody>
      </p:sp>
    </p:spTree>
    <p:extLst>
      <p:ext uri="{BB962C8B-B14F-4D97-AF65-F5344CB8AC3E}">
        <p14:creationId xmlns:p14="http://schemas.microsoft.com/office/powerpoint/2010/main" val="1218684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marL="0" indent="0" algn="ctr">
              <a:buNone/>
            </a:pPr>
            <a:r>
              <a:rPr lang="en-US" sz="4000" dirty="0" smtClean="0"/>
              <a:t>Daniel Craig</a:t>
            </a:r>
          </a:p>
          <a:p>
            <a:pPr marL="0" indent="0" algn="ctr">
              <a:buNone/>
            </a:pPr>
            <a:r>
              <a:rPr lang="en-US" dirty="0" smtClean="0">
                <a:hlinkClick r:id="rId2"/>
              </a:rPr>
              <a:t>dan@danielcraig.com</a:t>
            </a:r>
            <a:endParaRPr lang="en-US" dirty="0" smtClean="0"/>
          </a:p>
          <a:p>
            <a:pPr marL="0" indent="0" algn="ctr">
              <a:buNone/>
            </a:pPr>
            <a:r>
              <a:rPr lang="en-US" dirty="0" smtClean="0">
                <a:hlinkClick r:id="rId3"/>
              </a:rPr>
              <a:t>http://www.danielcraig.com</a:t>
            </a:r>
            <a:endParaRPr lang="en-US" dirty="0" smtClean="0"/>
          </a:p>
          <a:p>
            <a:pPr marL="0" indent="0" algn="ctr">
              <a:buNone/>
            </a:pPr>
            <a:r>
              <a:rPr lang="en-US" dirty="0" smtClean="0"/>
              <a:t>Twitter: </a:t>
            </a:r>
            <a:r>
              <a:rPr lang="en-US" dirty="0"/>
              <a:t>@</a:t>
            </a:r>
            <a:r>
              <a:rPr lang="en-US" dirty="0" err="1"/>
              <a:t>seouldaddy</a:t>
            </a:r>
            <a:endParaRPr lang="en-US" dirty="0"/>
          </a:p>
          <a:p>
            <a:pPr marL="0" indent="0" algn="ctr">
              <a:buNone/>
            </a:pPr>
            <a:r>
              <a:rPr lang="en-US" dirty="0" err="1" smtClean="0"/>
              <a:t>KakaoTalk</a:t>
            </a:r>
            <a:r>
              <a:rPr lang="en-US" dirty="0" smtClean="0"/>
              <a:t>: </a:t>
            </a:r>
            <a:r>
              <a:rPr lang="en-US" dirty="0" err="1" smtClean="0"/>
              <a:t>dancraig</a:t>
            </a:r>
            <a:endParaRPr lang="en-US" dirty="0"/>
          </a:p>
        </p:txBody>
      </p:sp>
    </p:spTree>
    <p:extLst>
      <p:ext uri="{BB962C8B-B14F-4D97-AF65-F5344CB8AC3E}">
        <p14:creationId xmlns:p14="http://schemas.microsoft.com/office/powerpoint/2010/main" val="4117334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109" y="1326386"/>
            <a:ext cx="9968242" cy="5320602"/>
          </a:xfrm>
          <a:prstGeom prst="rect">
            <a:avLst/>
          </a:prstGeom>
        </p:spPr>
      </p:pic>
    </p:spTree>
    <p:extLst>
      <p:ext uri="{BB962C8B-B14F-4D97-AF65-F5344CB8AC3E}">
        <p14:creationId xmlns:p14="http://schemas.microsoft.com/office/powerpoint/2010/main" val="297292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Self-Efficacy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8017" y="1643613"/>
            <a:ext cx="8260796" cy="4590686"/>
          </a:xfrm>
          <a:prstGeom prst="rect">
            <a:avLst/>
          </a:prstGeom>
        </p:spPr>
      </p:pic>
    </p:spTree>
    <p:extLst>
      <p:ext uri="{BB962C8B-B14F-4D97-AF65-F5344CB8AC3E}">
        <p14:creationId xmlns:p14="http://schemas.microsoft.com/office/powerpoint/2010/main" val="212416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 Use of media for class preparation</a:t>
            </a:r>
            <a:endParaRPr lang="en-US" dirty="0"/>
          </a:p>
        </p:txBody>
      </p:sp>
      <p:graphicFrame>
        <p:nvGraphicFramePr>
          <p:cNvPr id="8" name="Chart 7"/>
          <p:cNvGraphicFramePr/>
          <p:nvPr>
            <p:extLst>
              <p:ext uri="{D42A27DB-BD31-4B8C-83A1-F6EECF244321}">
                <p14:modId xmlns:p14="http://schemas.microsoft.com/office/powerpoint/2010/main" val="1555342964"/>
              </p:ext>
            </p:extLst>
          </p:nvPr>
        </p:nvGraphicFramePr>
        <p:xfrm>
          <a:off x="685800" y="1256506"/>
          <a:ext cx="112014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024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3" y="624110"/>
            <a:ext cx="10660550" cy="1280890"/>
          </a:xfrm>
        </p:spPr>
        <p:txBody>
          <a:bodyPr>
            <a:normAutofit/>
          </a:bodyPr>
          <a:lstStyle/>
          <a:p>
            <a:r>
              <a:rPr lang="en-US" dirty="0" smtClean="0"/>
              <a:t>Flipped Classrooms: Definitions (1)</a:t>
            </a:r>
            <a:endParaRPr lang="en-US" dirty="0"/>
          </a:p>
        </p:txBody>
      </p:sp>
      <p:sp>
        <p:nvSpPr>
          <p:cNvPr id="3" name="Content Placeholder 2"/>
          <p:cNvSpPr>
            <a:spLocks noGrp="1"/>
          </p:cNvSpPr>
          <p:nvPr>
            <p:ph idx="1"/>
          </p:nvPr>
        </p:nvSpPr>
        <p:spPr>
          <a:xfrm>
            <a:off x="844063" y="2286000"/>
            <a:ext cx="10128737" cy="3581400"/>
          </a:xfrm>
        </p:spPr>
        <p:txBody>
          <a:bodyPr>
            <a:noAutofit/>
          </a:bodyPr>
          <a:lstStyle/>
          <a:p>
            <a:r>
              <a:rPr lang="en-US" sz="3600" dirty="0" smtClean="0"/>
              <a:t>Difference from previous methods utilizing front-loading of content</a:t>
            </a:r>
          </a:p>
          <a:p>
            <a:pPr lvl="1"/>
            <a:r>
              <a:rPr lang="en-US" sz="3200" dirty="0" smtClean="0"/>
              <a:t>Promotion of digital technology to </a:t>
            </a:r>
          </a:p>
          <a:p>
            <a:pPr lvl="2"/>
            <a:r>
              <a:rPr lang="en-US" sz="2800" dirty="0" smtClean="0"/>
              <a:t>create, </a:t>
            </a:r>
          </a:p>
          <a:p>
            <a:pPr lvl="2"/>
            <a:r>
              <a:rPr lang="en-US" sz="2800" dirty="0" smtClean="0"/>
              <a:t>deliver, </a:t>
            </a:r>
          </a:p>
          <a:p>
            <a:pPr lvl="2"/>
            <a:r>
              <a:rPr lang="en-US" sz="2800" dirty="0" smtClean="0"/>
              <a:t>consume, and </a:t>
            </a:r>
          </a:p>
          <a:p>
            <a:pPr lvl="2"/>
            <a:r>
              <a:rPr lang="en-US" sz="2800" dirty="0" smtClean="0"/>
              <a:t>assess understanding of content </a:t>
            </a:r>
            <a:r>
              <a:rPr lang="en-US" sz="2800" dirty="0"/>
              <a:t>outside of class. </a:t>
            </a:r>
          </a:p>
        </p:txBody>
      </p:sp>
    </p:spTree>
    <p:extLst>
      <p:ext uri="{BB962C8B-B14F-4D97-AF65-F5344CB8AC3E}">
        <p14:creationId xmlns:p14="http://schemas.microsoft.com/office/powerpoint/2010/main" val="33610406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 Use of media for class preparation</a:t>
            </a:r>
            <a:endParaRPr lang="en-US" dirty="0"/>
          </a:p>
        </p:txBody>
      </p:sp>
      <p:graphicFrame>
        <p:nvGraphicFramePr>
          <p:cNvPr id="8" name="Chart 7"/>
          <p:cNvGraphicFramePr/>
          <p:nvPr>
            <p:extLst>
              <p:ext uri="{D42A27DB-BD31-4B8C-83A1-F6EECF244321}">
                <p14:modId xmlns:p14="http://schemas.microsoft.com/office/powerpoint/2010/main" val="522645516"/>
              </p:ext>
            </p:extLst>
          </p:nvPr>
        </p:nvGraphicFramePr>
        <p:xfrm>
          <a:off x="685800" y="1256506"/>
          <a:ext cx="112014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989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38" y="624110"/>
            <a:ext cx="10519875" cy="1280890"/>
          </a:xfrm>
        </p:spPr>
        <p:txBody>
          <a:bodyPr>
            <a:normAutofit/>
          </a:bodyPr>
          <a:lstStyle/>
          <a:p>
            <a:r>
              <a:rPr lang="en-US" dirty="0" smtClean="0"/>
              <a:t>Flipped Classrooms: Definitions (2)</a:t>
            </a:r>
            <a:endParaRPr lang="en-US" dirty="0"/>
          </a:p>
        </p:txBody>
      </p:sp>
      <p:sp>
        <p:nvSpPr>
          <p:cNvPr id="3" name="Content Placeholder 2"/>
          <p:cNvSpPr>
            <a:spLocks noGrp="1"/>
          </p:cNvSpPr>
          <p:nvPr>
            <p:ph idx="1"/>
          </p:nvPr>
        </p:nvSpPr>
        <p:spPr>
          <a:xfrm>
            <a:off x="984738" y="1289539"/>
            <a:ext cx="10519874" cy="5357445"/>
          </a:xfrm>
        </p:spPr>
        <p:txBody>
          <a:bodyPr>
            <a:noAutofit/>
          </a:bodyPr>
          <a:lstStyle/>
          <a:p>
            <a:r>
              <a:rPr lang="en-US" sz="3200" dirty="0" smtClean="0"/>
              <a:t>Modern development of the idea</a:t>
            </a:r>
          </a:p>
          <a:p>
            <a:pPr lvl="1"/>
            <a:r>
              <a:rPr lang="en-US" sz="2800" dirty="0" err="1" smtClean="0"/>
              <a:t>Walvoord</a:t>
            </a:r>
            <a:r>
              <a:rPr lang="en-US" sz="2800" dirty="0" smtClean="0"/>
              <a:t> &amp; Anderson (1998)</a:t>
            </a:r>
          </a:p>
          <a:p>
            <a:pPr lvl="2"/>
            <a:r>
              <a:rPr lang="en-US" dirty="0" smtClean="0"/>
              <a:t>General idea</a:t>
            </a:r>
          </a:p>
          <a:p>
            <a:pPr lvl="1"/>
            <a:r>
              <a:rPr lang="en-US" sz="2800" dirty="0" err="1" smtClean="0"/>
              <a:t>Lage</a:t>
            </a:r>
            <a:r>
              <a:rPr lang="en-US" sz="2800" dirty="0" smtClean="0"/>
              <a:t>, Platt, &amp; Treglia (2000)</a:t>
            </a:r>
          </a:p>
          <a:p>
            <a:pPr lvl="2"/>
            <a:r>
              <a:rPr lang="en-US" sz="1400" dirty="0" smtClean="0"/>
              <a:t>“</a:t>
            </a:r>
            <a:r>
              <a:rPr lang="en-US" dirty="0" smtClean="0"/>
              <a:t>Inverting” the classroom</a:t>
            </a:r>
          </a:p>
          <a:p>
            <a:pPr lvl="1"/>
            <a:r>
              <a:rPr lang="en-US" sz="2800" dirty="0" smtClean="0"/>
              <a:t>Baker (2000)</a:t>
            </a:r>
          </a:p>
          <a:p>
            <a:pPr lvl="2"/>
            <a:r>
              <a:rPr lang="en-US" dirty="0" smtClean="0"/>
              <a:t>The “classroom flip”</a:t>
            </a:r>
          </a:p>
          <a:p>
            <a:pPr lvl="1"/>
            <a:r>
              <a:rPr lang="en-US" sz="2800" dirty="0" smtClean="0"/>
              <a:t>Kahn (2006)</a:t>
            </a:r>
          </a:p>
          <a:p>
            <a:pPr lvl="2"/>
            <a:r>
              <a:rPr lang="en-US" dirty="0" smtClean="0"/>
              <a:t>Kahn Academy</a:t>
            </a:r>
          </a:p>
          <a:p>
            <a:pPr lvl="1"/>
            <a:r>
              <a:rPr lang="en-US" sz="2800" dirty="0"/>
              <a:t>Bergman &amp; </a:t>
            </a:r>
            <a:r>
              <a:rPr lang="en-US" sz="2800" dirty="0" err="1"/>
              <a:t>Sams</a:t>
            </a:r>
            <a:r>
              <a:rPr lang="en-US" sz="2800" dirty="0"/>
              <a:t> (2007)</a:t>
            </a:r>
          </a:p>
          <a:p>
            <a:pPr lvl="2"/>
            <a:r>
              <a:rPr lang="en-US" dirty="0" smtClean="0"/>
              <a:t>Modelled (and evangelized) the flipped classroom with their high school science students in Colorado.</a:t>
            </a:r>
          </a:p>
          <a:p>
            <a:endParaRPr lang="en-US" sz="2400" dirty="0"/>
          </a:p>
        </p:txBody>
      </p:sp>
    </p:spTree>
    <p:extLst>
      <p:ext uri="{BB962C8B-B14F-4D97-AF65-F5344CB8AC3E}">
        <p14:creationId xmlns:p14="http://schemas.microsoft.com/office/powerpoint/2010/main" val="1360830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624110"/>
            <a:ext cx="10555044" cy="1280890"/>
          </a:xfrm>
        </p:spPr>
        <p:txBody>
          <a:bodyPr>
            <a:normAutofit/>
          </a:bodyPr>
          <a:lstStyle/>
          <a:p>
            <a:r>
              <a:rPr lang="en-US" dirty="0" smtClean="0"/>
              <a:t>Flipped Classrooms: Definitions (3)</a:t>
            </a:r>
            <a:endParaRPr lang="en-US" dirty="0"/>
          </a:p>
        </p:txBody>
      </p:sp>
      <p:sp>
        <p:nvSpPr>
          <p:cNvPr id="3" name="Content Placeholder 2"/>
          <p:cNvSpPr>
            <a:spLocks noGrp="1"/>
          </p:cNvSpPr>
          <p:nvPr>
            <p:ph idx="1"/>
          </p:nvPr>
        </p:nvSpPr>
        <p:spPr>
          <a:xfrm>
            <a:off x="1090247" y="1494692"/>
            <a:ext cx="10814538" cy="5011616"/>
          </a:xfrm>
        </p:spPr>
        <p:txBody>
          <a:bodyPr>
            <a:noAutofit/>
          </a:bodyPr>
          <a:lstStyle/>
          <a:p>
            <a:r>
              <a:rPr lang="en-US" sz="2800" dirty="0" smtClean="0"/>
              <a:t>Lecture-type content (pre-loading)</a:t>
            </a:r>
          </a:p>
          <a:p>
            <a:pPr lvl="1"/>
            <a:r>
              <a:rPr lang="en-US" sz="2400" dirty="0" smtClean="0"/>
              <a:t>Recordings (audio/video), Interactive content, Interpersonal communication…</a:t>
            </a:r>
          </a:p>
          <a:p>
            <a:r>
              <a:rPr lang="en-US" sz="2800" dirty="0" smtClean="0"/>
              <a:t>Assessment (motivation)</a:t>
            </a:r>
          </a:p>
          <a:p>
            <a:pPr lvl="1"/>
            <a:r>
              <a:rPr lang="en-US" sz="2400" dirty="0" smtClean="0"/>
              <a:t>Assessment to gauge understanding of the content.</a:t>
            </a:r>
          </a:p>
          <a:p>
            <a:pPr lvl="1"/>
            <a:r>
              <a:rPr lang="en-US" sz="2400" dirty="0" smtClean="0"/>
              <a:t>Motivation to view/participate in the content delivery</a:t>
            </a:r>
          </a:p>
          <a:p>
            <a:r>
              <a:rPr lang="en-US" sz="2800" dirty="0" smtClean="0"/>
              <a:t>Classroom Q&amp;A</a:t>
            </a:r>
          </a:p>
          <a:p>
            <a:r>
              <a:rPr lang="en-US" sz="2800" dirty="0" smtClean="0"/>
              <a:t>Mini-Lectures / Just-in-time learning</a:t>
            </a:r>
          </a:p>
          <a:p>
            <a:r>
              <a:rPr lang="en-US" sz="2800" dirty="0" smtClean="0"/>
              <a:t>Engagement with the content in ways that foster higher-order processing</a:t>
            </a:r>
          </a:p>
        </p:txBody>
      </p:sp>
    </p:spTree>
    <p:extLst>
      <p:ext uri="{BB962C8B-B14F-4D97-AF65-F5344CB8AC3E}">
        <p14:creationId xmlns:p14="http://schemas.microsoft.com/office/powerpoint/2010/main" val="1998696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492" y="624110"/>
            <a:ext cx="10467121" cy="1280890"/>
          </a:xfrm>
        </p:spPr>
        <p:txBody>
          <a:bodyPr/>
          <a:lstStyle/>
          <a:p>
            <a:r>
              <a:rPr lang="en-US" dirty="0" smtClean="0"/>
              <a:t>Goals of the Study</a:t>
            </a:r>
            <a:endParaRPr lang="en-US" dirty="0"/>
          </a:p>
        </p:txBody>
      </p:sp>
      <p:sp>
        <p:nvSpPr>
          <p:cNvPr id="3" name="Content Placeholder 2"/>
          <p:cNvSpPr>
            <a:spLocks noGrp="1"/>
          </p:cNvSpPr>
          <p:nvPr>
            <p:ph idx="1"/>
          </p:nvPr>
        </p:nvSpPr>
        <p:spPr>
          <a:xfrm>
            <a:off x="1037493" y="1500554"/>
            <a:ext cx="10467120" cy="5076092"/>
          </a:xfrm>
        </p:spPr>
        <p:txBody>
          <a:bodyPr>
            <a:noAutofit/>
          </a:bodyPr>
          <a:lstStyle/>
          <a:p>
            <a:r>
              <a:rPr lang="en-US" sz="2800" dirty="0" smtClean="0"/>
              <a:t>A better understanding of how learners perceive, perform in, and engage with a flipped classroom implementation in an academic writing class at a Korean university.</a:t>
            </a:r>
          </a:p>
          <a:p>
            <a:r>
              <a:rPr lang="en-US" sz="2800" dirty="0" smtClean="0"/>
              <a:t>Research Questions</a:t>
            </a:r>
          </a:p>
          <a:p>
            <a:pPr lvl="1"/>
            <a:r>
              <a:rPr lang="en-US" sz="2400" dirty="0" smtClean="0"/>
              <a:t>Is there any correlation between self-efficacy and measures of performance or satisfaction?</a:t>
            </a:r>
          </a:p>
          <a:p>
            <a:pPr lvl="1"/>
            <a:r>
              <a:rPr lang="en-US" sz="2400" dirty="0" smtClean="0"/>
              <a:t>Is there any correlation between foreign language learning anxiety and measures of performance or satisfaction?</a:t>
            </a:r>
          </a:p>
          <a:p>
            <a:pPr lvl="1"/>
            <a:r>
              <a:rPr lang="en-US" sz="2400" dirty="0" smtClean="0"/>
              <a:t>Is there a relationship between learner perceptions of course design and performance?</a:t>
            </a:r>
          </a:p>
          <a:p>
            <a:pPr lvl="1"/>
            <a:r>
              <a:rPr lang="en-US" sz="2400" dirty="0" smtClean="0"/>
              <a:t>How students feel about lecture videos, quizzes, and the overall use of a flipped model in the writing course?</a:t>
            </a:r>
            <a:endParaRPr lang="en-US" sz="2400" dirty="0"/>
          </a:p>
        </p:txBody>
      </p:sp>
    </p:spTree>
    <p:extLst>
      <p:ext uri="{BB962C8B-B14F-4D97-AF65-F5344CB8AC3E}">
        <p14:creationId xmlns:p14="http://schemas.microsoft.com/office/powerpoint/2010/main" val="3714615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624110"/>
            <a:ext cx="10502289" cy="1280890"/>
          </a:xfrm>
        </p:spPr>
        <p:txBody>
          <a:bodyPr/>
          <a:lstStyle/>
          <a:p>
            <a:r>
              <a:rPr lang="en-US" dirty="0" smtClean="0"/>
              <a:t>Methods: Context</a:t>
            </a:r>
            <a:endParaRPr lang="en-US" dirty="0"/>
          </a:p>
        </p:txBody>
      </p:sp>
      <p:sp>
        <p:nvSpPr>
          <p:cNvPr id="3" name="Content Placeholder 2"/>
          <p:cNvSpPr>
            <a:spLocks noGrp="1"/>
          </p:cNvSpPr>
          <p:nvPr>
            <p:ph idx="1"/>
          </p:nvPr>
        </p:nvSpPr>
        <p:spPr>
          <a:xfrm>
            <a:off x="1002323" y="1459523"/>
            <a:ext cx="10502289" cy="4451699"/>
          </a:xfrm>
        </p:spPr>
        <p:txBody>
          <a:bodyPr>
            <a:noAutofit/>
          </a:bodyPr>
          <a:lstStyle/>
          <a:p>
            <a:r>
              <a:rPr lang="en-US" sz="2800" dirty="0" smtClean="0"/>
              <a:t>Location</a:t>
            </a:r>
          </a:p>
          <a:p>
            <a:pPr lvl="1"/>
            <a:r>
              <a:rPr lang="en-US" sz="2800" dirty="0" smtClean="0"/>
              <a:t>Mid-sized urban university in Korea</a:t>
            </a:r>
          </a:p>
          <a:p>
            <a:r>
              <a:rPr lang="en-US" sz="2800" dirty="0" smtClean="0"/>
              <a:t>Participants</a:t>
            </a:r>
          </a:p>
          <a:p>
            <a:pPr lvl="1"/>
            <a:r>
              <a:rPr lang="en-US" sz="2800" dirty="0" smtClean="0"/>
              <a:t>46 (16 male, 30 female) English Education majors agreed to participate in the </a:t>
            </a:r>
            <a:r>
              <a:rPr lang="en-US" sz="2800" dirty="0" smtClean="0"/>
              <a:t>study (survey &amp; document analysis).</a:t>
            </a:r>
          </a:p>
          <a:p>
            <a:pPr lvl="1"/>
            <a:r>
              <a:rPr lang="en-US" sz="2800" dirty="0" smtClean="0"/>
              <a:t>2</a:t>
            </a:r>
            <a:r>
              <a:rPr lang="en-US" sz="2800" baseline="30000" dirty="0" smtClean="0"/>
              <a:t>nd</a:t>
            </a:r>
            <a:r>
              <a:rPr lang="en-US" sz="2800" dirty="0" smtClean="0"/>
              <a:t> year (1), 3</a:t>
            </a:r>
            <a:r>
              <a:rPr lang="en-US" sz="2800" baseline="30000" dirty="0" smtClean="0"/>
              <a:t>rd</a:t>
            </a:r>
            <a:r>
              <a:rPr lang="en-US" sz="2800" dirty="0" smtClean="0"/>
              <a:t> year (32), 4</a:t>
            </a:r>
            <a:r>
              <a:rPr lang="en-US" sz="2800" baseline="30000" dirty="0" smtClean="0"/>
              <a:t>th</a:t>
            </a:r>
            <a:r>
              <a:rPr lang="en-US" sz="2800" dirty="0" smtClean="0"/>
              <a:t> year (13)</a:t>
            </a:r>
          </a:p>
          <a:p>
            <a:pPr lvl="1"/>
            <a:r>
              <a:rPr lang="en-US" sz="2800" dirty="0" smtClean="0"/>
              <a:t>13 participated in interviews</a:t>
            </a:r>
            <a:endParaRPr lang="en-US" sz="2800" dirty="0" smtClean="0"/>
          </a:p>
        </p:txBody>
      </p:sp>
    </p:spTree>
    <p:extLst>
      <p:ext uri="{BB962C8B-B14F-4D97-AF65-F5344CB8AC3E}">
        <p14:creationId xmlns:p14="http://schemas.microsoft.com/office/powerpoint/2010/main" val="1873983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624110"/>
            <a:ext cx="10555043" cy="1280890"/>
          </a:xfrm>
        </p:spPr>
        <p:txBody>
          <a:bodyPr/>
          <a:lstStyle/>
          <a:p>
            <a:r>
              <a:rPr lang="en-US" dirty="0" smtClean="0"/>
              <a:t>Methods: Context</a:t>
            </a:r>
            <a:endParaRPr lang="en-US" dirty="0"/>
          </a:p>
        </p:txBody>
      </p:sp>
      <p:sp>
        <p:nvSpPr>
          <p:cNvPr id="3" name="Content Placeholder 2"/>
          <p:cNvSpPr>
            <a:spLocks noGrp="1"/>
          </p:cNvSpPr>
          <p:nvPr>
            <p:ph idx="1"/>
          </p:nvPr>
        </p:nvSpPr>
        <p:spPr>
          <a:xfrm>
            <a:off x="949569" y="1459523"/>
            <a:ext cx="11007969" cy="5398477"/>
          </a:xfrm>
        </p:spPr>
        <p:txBody>
          <a:bodyPr>
            <a:noAutofit/>
          </a:bodyPr>
          <a:lstStyle/>
          <a:p>
            <a:r>
              <a:rPr lang="en-US" sz="2400" dirty="0" smtClean="0"/>
              <a:t>Course</a:t>
            </a:r>
            <a:endParaRPr lang="en-US" sz="2400" dirty="0" smtClean="0"/>
          </a:p>
          <a:p>
            <a:pPr lvl="1"/>
            <a:r>
              <a:rPr lang="en-US" sz="2400" b="1" dirty="0" smtClean="0"/>
              <a:t>Topic</a:t>
            </a:r>
            <a:r>
              <a:rPr lang="en-US" sz="2400" dirty="0" smtClean="0"/>
              <a:t>: Academic writing course focused specifically on writing for the Korean Teachers’ Exam </a:t>
            </a:r>
          </a:p>
          <a:p>
            <a:pPr lvl="1"/>
            <a:r>
              <a:rPr lang="en-US" sz="2400" b="1" dirty="0" smtClean="0"/>
              <a:t>Video Lecture Topics </a:t>
            </a:r>
            <a:r>
              <a:rPr lang="en-US" sz="2400" dirty="0" smtClean="0"/>
              <a:t>(8): </a:t>
            </a:r>
            <a:r>
              <a:rPr lang="en-US" sz="2400" dirty="0" smtClean="0">
                <a:solidFill>
                  <a:srgbClr val="00B050"/>
                </a:solidFill>
              </a:rPr>
              <a:t>test writing response forms, process writing and self-/peer-editing, paragraphs</a:t>
            </a:r>
            <a:r>
              <a:rPr lang="en-US" sz="2400" dirty="0" smtClean="0"/>
              <a:t>, </a:t>
            </a:r>
            <a:r>
              <a:rPr lang="en-US" sz="2400" dirty="0" smtClean="0">
                <a:solidFill>
                  <a:srgbClr val="0070C0"/>
                </a:solidFill>
              </a:rPr>
              <a:t>connecting words and phrases</a:t>
            </a:r>
            <a:r>
              <a:rPr lang="en-US" sz="2400" dirty="0" smtClean="0"/>
              <a:t>, </a:t>
            </a:r>
            <a:r>
              <a:rPr lang="en-US" sz="2400" dirty="0" smtClean="0">
                <a:solidFill>
                  <a:schemeClr val="accent2">
                    <a:lumMod val="75000"/>
                  </a:schemeClr>
                </a:solidFill>
              </a:rPr>
              <a:t>logical connections and argumentation</a:t>
            </a:r>
            <a:r>
              <a:rPr lang="en-US" sz="2400" dirty="0" smtClean="0"/>
              <a:t>, </a:t>
            </a:r>
            <a:r>
              <a:rPr lang="en-US" sz="2400" dirty="0" smtClean="0">
                <a:solidFill>
                  <a:srgbClr val="7030A0"/>
                </a:solidFill>
              </a:rPr>
              <a:t>descriptive writing</a:t>
            </a:r>
            <a:r>
              <a:rPr lang="en-US" sz="2400" dirty="0" smtClean="0"/>
              <a:t>, </a:t>
            </a:r>
            <a:r>
              <a:rPr lang="en-US" sz="2400" dirty="0" smtClean="0">
                <a:solidFill>
                  <a:srgbClr val="FF0000"/>
                </a:solidFill>
              </a:rPr>
              <a:t>article and comma usage</a:t>
            </a:r>
            <a:r>
              <a:rPr lang="en-US" sz="2400" dirty="0" smtClean="0"/>
              <a:t>, and clauses</a:t>
            </a:r>
          </a:p>
          <a:p>
            <a:pPr lvl="1"/>
            <a:r>
              <a:rPr lang="en-US" sz="2400" b="1" dirty="0" smtClean="0"/>
              <a:t>Quizzes</a:t>
            </a:r>
            <a:r>
              <a:rPr lang="en-US" sz="2400" dirty="0" smtClean="0"/>
              <a:t> (5): as grouped above. The clauses topic did not have an associated quiz.</a:t>
            </a:r>
          </a:p>
          <a:p>
            <a:pPr lvl="1"/>
            <a:r>
              <a:rPr lang="en-US" sz="2400" b="1" dirty="0" smtClean="0"/>
              <a:t>Writing</a:t>
            </a:r>
            <a:r>
              <a:rPr lang="en-US" sz="2400" dirty="0"/>
              <a:t>: 2 formal ungraded (pass-fail) writing </a:t>
            </a:r>
            <a:r>
              <a:rPr lang="en-US" sz="2400" dirty="0" smtClean="0"/>
              <a:t>assignments (diagnostic and introduction); 4 formal graded writing assignments (Process vs. Product approach to writing instruction;  Communicative Competence; Fossilization; and Communicative Language Teaching)</a:t>
            </a:r>
            <a:endParaRPr lang="en-US" sz="2400" dirty="0"/>
          </a:p>
        </p:txBody>
      </p:sp>
    </p:spTree>
    <p:extLst>
      <p:ext uri="{BB962C8B-B14F-4D97-AF65-F5344CB8AC3E}">
        <p14:creationId xmlns:p14="http://schemas.microsoft.com/office/powerpoint/2010/main" val="3690922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1179</TotalTime>
  <Words>5094</Words>
  <Application>Microsoft Office PowerPoint</Application>
  <PresentationFormat>Widescreen</PresentationFormat>
  <Paragraphs>1088</Paragraphs>
  <Slides>40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맑은 고딕</vt:lpstr>
      <vt:lpstr>맑은 고딕</vt:lpstr>
      <vt:lpstr>Arial</vt:lpstr>
      <vt:lpstr>Calibri</vt:lpstr>
      <vt:lpstr>Franklin Gothic Book</vt:lpstr>
      <vt:lpstr>Crop</vt:lpstr>
      <vt:lpstr>Korean Flipped Writing Classes</vt:lpstr>
      <vt:lpstr>Overview</vt:lpstr>
      <vt:lpstr>Flipped Classrooms: Impetus for Change</vt:lpstr>
      <vt:lpstr>Flipped Classrooms: Definitions (1)</vt:lpstr>
      <vt:lpstr>Flipped Classrooms: Definitions (2)</vt:lpstr>
      <vt:lpstr>Flipped Classrooms: Definitions (3)</vt:lpstr>
      <vt:lpstr>Goals of the Study</vt:lpstr>
      <vt:lpstr>Methods: Context</vt:lpstr>
      <vt:lpstr>Methods: Context</vt:lpstr>
      <vt:lpstr>Methods: Design of the Course</vt:lpstr>
      <vt:lpstr>Methods: Data Collection &amp; Analysis</vt:lpstr>
      <vt:lpstr>Results: GSE &amp; Performance</vt:lpstr>
      <vt:lpstr>Results: GSE &amp; Lectures</vt:lpstr>
      <vt:lpstr>Results: GSE &amp; Quizzes</vt:lpstr>
      <vt:lpstr>Results: GSE &amp; Class Time</vt:lpstr>
      <vt:lpstr>Results: GSE &amp; Materials Availability</vt:lpstr>
      <vt:lpstr>Results: FLCAS &amp; Performance</vt:lpstr>
      <vt:lpstr>Results: FLCAS &amp; Lectures</vt:lpstr>
      <vt:lpstr>Results: FLCAS &amp; Quizzes</vt:lpstr>
      <vt:lpstr>Results: FLCAS &amp; Class Time</vt:lpstr>
      <vt:lpstr>Results: FLCAS &amp; Materials Availability</vt:lpstr>
      <vt:lpstr>Results: Quizzes</vt:lpstr>
      <vt:lpstr>Results: Lectures </vt:lpstr>
      <vt:lpstr>Results: Class Time</vt:lpstr>
      <vt:lpstr>Results: Online and Mobile Materials</vt:lpstr>
      <vt:lpstr>Results: Interviews - Quizzes</vt:lpstr>
      <vt:lpstr>Results: Interviews - Videos</vt:lpstr>
      <vt:lpstr>Results: Interviews – Flipped Model</vt:lpstr>
      <vt:lpstr>Results: Interviews – Materials</vt:lpstr>
      <vt:lpstr>Discussion – GSE/FLCAS and measures of performance or satisfaction</vt:lpstr>
      <vt:lpstr>Discussion – Performance and learner perceptions of course design</vt:lpstr>
      <vt:lpstr>Discussion – Performance and learner perceptions of course design</vt:lpstr>
      <vt:lpstr>Discussion – Performance and learner perceptions of course design</vt:lpstr>
      <vt:lpstr>Discussion – Performance and learner perceptions of course design</vt:lpstr>
      <vt:lpstr>Conclusion</vt:lpstr>
      <vt:lpstr>Contact</vt:lpstr>
      <vt:lpstr>Gender</vt:lpstr>
      <vt:lpstr>Self-Efficacy</vt:lpstr>
      <vt:lpstr>Prep - Use of media for class preparation</vt:lpstr>
      <vt:lpstr>Prep - Use of media for class preparation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Craig</dc:creator>
  <cp:lastModifiedBy>Dan Craig</cp:lastModifiedBy>
  <cp:revision>78</cp:revision>
  <dcterms:created xsi:type="dcterms:W3CDTF">2015-11-09T04:39:01Z</dcterms:created>
  <dcterms:modified xsi:type="dcterms:W3CDTF">2015-11-13T03:59:26Z</dcterms:modified>
</cp:coreProperties>
</file>